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5" r:id="rId4"/>
    <p:sldMasterId id="2147483826" r:id="rId5"/>
    <p:sldMasterId id="2147483827" r:id="rId6"/>
    <p:sldMasterId id="2147483828" r:id="rId7"/>
    <p:sldMasterId id="2147483829" r:id="rId8"/>
    <p:sldMasterId id="214748383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Paytone One"/>
      <p:regular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Mali Medium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Mali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MaliMedium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MaliMedium-italic.fntdata"/><Relationship Id="rId43" Type="http://schemas.openxmlformats.org/officeDocument/2006/relationships/font" Target="fonts/MaliMedium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MaliMedium-boldItalic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font" Target="fonts/Nunito-regular.fntdata"/><Relationship Id="rId32" Type="http://schemas.openxmlformats.org/officeDocument/2006/relationships/slide" Target="slides/slide22.xml"/><Relationship Id="rId35" Type="http://schemas.openxmlformats.org/officeDocument/2006/relationships/font" Target="fonts/Nunito-italic.fntdata"/><Relationship Id="rId34" Type="http://schemas.openxmlformats.org/officeDocument/2006/relationships/font" Target="fonts/Nunito-bold.fntdata"/><Relationship Id="rId37" Type="http://schemas.openxmlformats.org/officeDocument/2006/relationships/font" Target="fonts/PaytoneOne-regular.fntdata"/><Relationship Id="rId36" Type="http://schemas.openxmlformats.org/officeDocument/2006/relationships/font" Target="fonts/Nunito-bold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MaliSemiBold-bold.fntdata"/><Relationship Id="rId50" Type="http://schemas.openxmlformats.org/officeDocument/2006/relationships/font" Target="fonts/MaliSemiBold-regular.fntdata"/><Relationship Id="rId53" Type="http://schemas.openxmlformats.org/officeDocument/2006/relationships/font" Target="fonts/MaliSemiBold-boldItalic.fntdata"/><Relationship Id="rId52" Type="http://schemas.openxmlformats.org/officeDocument/2006/relationships/font" Target="fonts/MaliSemiBold-italic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ummingbirdsplus.org/nature-blog-network/the-diverse-community-of-native-bees-in-california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g2783b854cb0_1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1" name="Google Shape;5061;g2783b854cb0_1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4" name="Shape 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5" name="Google Shape;5555;g2edfd00695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6" name="Google Shape;5556;g2edfd0069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Using that climate variable, we wanted to compare it to the bee data that we have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So here we have a spatial distribution in species richness of bees in California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In the same cell size as the precipitation map, this map shows the number of unique bee species recorded in each box and in California they range from 1 species per box up to 402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We have concentrations of higher species richness in areas such as the Bay Area, the Sierra Nevada Range again, and in the greater Los Angeles region.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2" name="Shape 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g2edaed5afe4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4" name="Google Shape;5564;g2edaed5afe4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2ee3c7364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2ee3c7364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Drier Areas are more important for bees and endemic species in California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Pay attention to the dry areas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Climate change and shifts in climate extremes may help with shift of bee distribution to increasingly arid areas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Extended periods of drought may put populations at risk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Range shifts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Management of lands reflect supporting bee populations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g2edaed5afe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1" name="Google Shape;5631;g2edaed5afe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g2ee3c7364b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2" name="Google Shape;5662;g2ee3c7364b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 is a map of species richness of bee species across California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2edaed5afe4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6" name="Google Shape;5686;g2edaed5afe4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g2edaed5a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4" name="Google Shape;5694;g2edaed5a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7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2ee3c7364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2ee3c7364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Drier Areas are more important for bees and endemic species in California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Pay attention to the dry areas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Climate change and shifts in climate extremes may help with shift of bee distribution to increasingly arid areas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Extended periods of drought may put populations at risk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Range shifts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Management of lands reflect supporting bee populations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2edaed5afe4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2edaed5afe4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0" name="Shape 5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1" name="Google Shape;5771;g2ee3c7364b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2" name="Google Shape;5772;g2ee3c7364b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2783b854cb0_1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1" name="Google Shape;5141;g2783b854cb0_1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https://www.hummingbirdsplus.org/nature-blog-network/the-diverse-community-of-native-bees-in-california/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https://climateresilience.ca.gov/overview/impacts.html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7" name="Shape 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" name="Google Shape;5928;g2edfd00695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9" name="Google Shape;5929;g2edfd00695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study points our focus to dry bee communities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Investigate bee communities in dryer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Explore more climate variables (Temperature, humidity, wind speed, etc.)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Explore the relationship between these climate variables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2" name="Google Shape;5972;g2ecef02b7a7_1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3" name="Google Shape;5973;g2ecef02b7a7_1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g2ecef02b7a7_2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2" name="Google Shape;6002;g2ecef02b7a7_2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0" name="Google Shape;5200;g2ecef02b7a7_3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1" name="Google Shape;5201;g2ecef02b7a7_3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g2edaed5af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2" name="Google Shape;5322;g2edaed5af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g2ecef02b7a7_3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3" name="Google Shape;5383;g2ecef02b7a7_3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g2ecef02b7a7_1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6" name="Google Shape;5396;g2ecef02b7a7_1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Google Shape;5512;g2edaed5afe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3" name="Google Shape;5513;g2edaed5afe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4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g2edaed5afe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6" name="Google Shape;5526;g2edaed5afe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Working with the climate data we downloaded, here is a map of average rainfall across California compiled from 25 years of spring precipitation data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Each cell represents a 15 km2 area that contains the amount of  average rainfall recorded within this region, where darker shades of blue mean higher rainfall amounts and lighter shades mean lower.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From 1988 to 2023, average precipitation in California ranged from a minimum of 40 mm to 3521 mm 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We can see that higher rainfall is concentrated to the northwestern regions of the state as well as the Sierra Nevada Range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0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g2edaed5afe4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2" name="Google Shape;5532;g2edaed5afe4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Using that climate variable, we wanted to compare it to the bee data that we have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So here we have a spatial distribution in species richness of bees in California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In the same cell size as the precipitation map, this map shows the number of unique bee species recorded in each box and in California they range from 1 species per box up to 402</a:t>
            </a:r>
            <a:endParaRPr sz="12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200"/>
              <a:buChar char="-"/>
            </a:pPr>
            <a:r>
              <a:rPr lang="en" sz="1200">
                <a:solidFill>
                  <a:srgbClr val="E06666"/>
                </a:solidFill>
              </a:rPr>
              <a:t>We have concentrations of higher species richness in areas such as the Bay Area, the Sierra Nevada Range again, and in the greater Los Angeles region.</a:t>
            </a:r>
            <a:endParaRPr sz="1200">
              <a:solidFill>
                <a:srgbClr val="E0666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104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2661" name="Google Shape;2661;p104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4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4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04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0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0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0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0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0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0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0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0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0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0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0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0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0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0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0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0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0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0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104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2688" name="Google Shape;2688;p104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4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04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0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04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0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0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0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0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0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0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0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0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0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0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0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0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0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0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0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4" name="Google Shape;2714;p104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2715" name="Google Shape;2715;p10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0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7" name="Google Shape;2717;p104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718" name="Google Shape;2718;p104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05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1" name="Google Shape;2721;p10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722" name="Google Shape;2722;p105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2723" name="Google Shape;2723;p10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0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0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0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0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05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0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0" name="Google Shape;2730;p105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2731" name="Google Shape;2731;p10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0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0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0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0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0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0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0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106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1" name="Google Shape;2741;p10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742" name="Google Shape;2742;p106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2743" name="Google Shape;2743;p10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0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0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0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7" name="Google Shape;2747;p106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2748" name="Google Shape;2748;p106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06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06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06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06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06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06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107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757" name="Google Shape;2757;p10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758" name="Google Shape;2758;p107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2759" name="Google Shape;2759;p107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07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07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07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07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4" name="Google Shape;2764;p107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2765" name="Google Shape;2765;p10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0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0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08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770" name="Google Shape;2770;p10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771" name="Google Shape;2771;p108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2772" name="Google Shape;2772;p108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08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0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0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0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0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8" name="Google Shape;2778;p108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2779" name="Google Shape;2779;p10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0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0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0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09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5" name="Google Shape;2785;p109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2786" name="Google Shape;2786;p109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09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09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09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09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09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09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09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09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09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09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09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09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09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09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09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09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09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09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09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09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09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8" name="Google Shape;2808;p109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2809" name="Google Shape;2809;p109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09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0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0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0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0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0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0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0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0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0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0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0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0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0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0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0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0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0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0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0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0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1" name="Google Shape;2831;p109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110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834" name="Google Shape;2834;p110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835" name="Google Shape;2835;p110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2836" name="Google Shape;2836;p11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1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1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1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1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1" name="Google Shape;2841;p110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2842" name="Google Shape;2842;p110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10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10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10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10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10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10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10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0" name="Google Shape;2850;p110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2851" name="Google Shape;2851;p110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0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10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0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5" name="Google Shape;2855;p110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2856" name="Google Shape;2856;p110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10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111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11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11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11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11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11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11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11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11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11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11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111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11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111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11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11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11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11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11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8" name="Google Shape;2878;p111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2879" name="Google Shape;2879;p111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11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1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1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1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1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1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1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1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1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1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1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1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1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1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1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1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1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1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1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11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2903" name="Google Shape;2903;p11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1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1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1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1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1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1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1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1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0" name="Google Shape;2930;p11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2931" name="Google Shape;2931;p11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1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1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1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1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1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1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1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1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1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1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113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2962" name="Google Shape;2962;p113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3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3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3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3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3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3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3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3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3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3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3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3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3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3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3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3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3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3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3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3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3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3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3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114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2988" name="Google Shape;2988;p114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114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3007" name="Google Shape;3007;p11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4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1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9" name="Google Shape;3029;p114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3030" name="Google Shape;3030;p114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8" name="Google Shape;3048;p114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3049" name="Google Shape;3049;p11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4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9" name="Google Shape;3069;p117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3070" name="Google Shape;3070;p11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7" name="Google Shape;3097;p117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098" name="Google Shape;3098;p11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7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7" name="Google Shape;3127;p117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128" name="Google Shape;3128;p117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18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1" name="Google Shape;3131;p118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132" name="Google Shape;3132;p118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3133" name="Google Shape;3133;p11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0" name="Google Shape;3150;p118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3151" name="Google Shape;3151;p11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0" name="Google Shape;3160;p118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3161" name="Google Shape;3161;p11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6" name="Google Shape;3166;p119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3167" name="Google Shape;3167;p11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2" name="Google Shape;3172;p119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3173" name="Google Shape;3173;p11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1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1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1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1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1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119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80" name="Google Shape;3180;p11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20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83" name="Google Shape;3183;p120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4" name="Google Shape;3184;p120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85" name="Google Shape;3185;p120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6" name="Google Shape;3186;p120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187" name="Google Shape;3187;p120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3188" name="Google Shape;3188;p12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2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2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2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2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2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4" name="Google Shape;3194;p120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3195" name="Google Shape;3195;p12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2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2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2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2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0" name="Google Shape;3200;p120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3201" name="Google Shape;3201;p12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2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2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2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206" name="Google Shape;3206;p121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3207" name="Google Shape;3207;p121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21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21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21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21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21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3" name="Google Shape;3213;p121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3214" name="Google Shape;3214;p12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2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122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218" name="Google Shape;3218;p12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219" name="Google Shape;3219;p122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3220" name="Google Shape;3220;p12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2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p122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3223" name="Google Shape;3223;p12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2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5" name="Google Shape;3225;p122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6" name="Google Shape;3226;p122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3227" name="Google Shape;3227;p122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8" name="Google Shape;3228;p122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3229" name="Google Shape;3229;p122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122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123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3233" name="Google Shape;3233;p123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23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23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23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23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23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23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23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23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23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23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23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23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23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23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23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23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23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23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23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23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23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23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23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7" name="Google Shape;3257;p123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3258" name="Google Shape;3258;p12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2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2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2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2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3" name="Google Shape;3263;p123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3264" name="Google Shape;3264;p12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2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6" name="Google Shape;3266;p123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124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9" name="Google Shape;3269;p12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270" name="Google Shape;3270;p124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271" name="Google Shape;3271;p124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3272" name="Google Shape;3272;p12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2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2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2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124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3277" name="Google Shape;3277;p12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2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2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2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2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2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13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60" name="Google Shape;60;p13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61" name="Google Shape;61;p1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68" name="Google Shape;68;p1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125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85" name="Google Shape;3285;p125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286" name="Google Shape;3286;p125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3287" name="Google Shape;3287;p12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2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126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291" name="Google Shape;3291;p126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3292" name="Google Shape;3292;p12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2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126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3295" name="Google Shape;3295;p12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2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2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2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2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2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1" name="Google Shape;3301;p126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3302" name="Google Shape;3302;p12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2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27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6" name="Google Shape;3306;p127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307" name="Google Shape;3307;p127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3308" name="Google Shape;3308;p12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2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2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2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2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2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2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2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2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2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2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2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2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2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2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2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2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2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2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2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2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2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0" name="Google Shape;3330;p127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3331" name="Google Shape;3331;p12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27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2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2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2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2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2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2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2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2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2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2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2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2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2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2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2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2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2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2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2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2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2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2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12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357" name="Google Shape;3357;p128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3358" name="Google Shape;3358;p128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3359" name="Google Shape;3359;p128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128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128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128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128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128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128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128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128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128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128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128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128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128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3" name="Google Shape;3373;p128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28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12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377" name="Google Shape;3377;p129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378" name="Google Shape;3378;p12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2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2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129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382" name="Google Shape;3382;p129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29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29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29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29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130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89" name="Google Shape;3389;p130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0" name="Google Shape;3390;p130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1" name="Google Shape;3391;p130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2" name="Google Shape;3392;p130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93" name="Google Shape;3393;p130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94" name="Google Shape;3394;p130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95" name="Google Shape;3395;p130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96" name="Google Shape;3396;p130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97" name="Google Shape;3397;p130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398" name="Google Shape;3398;p130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9" name="Google Shape;3399;p13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3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3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3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3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4" name="Google Shape;3404;p130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05" name="Google Shape;3405;p13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3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3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3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3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0" name="Google Shape;3410;p130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411" name="Google Shape;3411;p130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30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30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30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31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7" name="Google Shape;3417;p131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18" name="Google Shape;3418;p131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9" name="Google Shape;3419;p131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20" name="Google Shape;3420;p131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1" name="Google Shape;3421;p131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22" name="Google Shape;3422;p131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423" name="Google Shape;3423;p131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424" name="Google Shape;3424;p131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31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31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31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8" name="Google Shape;3428;p131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429" name="Google Shape;3429;p131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31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132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433" name="Google Shape;3433;p132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434" name="Google Shape;3434;p132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35" name="Google Shape;3435;p132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36" name="Google Shape;3436;p132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437" name="Google Shape;3437;p132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38" name="Google Shape;3438;p13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439" name="Google Shape;3439;p132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3440" name="Google Shape;3440;p13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3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3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3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3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32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3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7" name="Google Shape;3447;p132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3448" name="Google Shape;3448;p132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32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32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32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3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32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3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133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57" name="Google Shape;3457;p133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58" name="Google Shape;3458;p133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59" name="Google Shape;3459;p133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60" name="Google Shape;3460;p133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1" name="Google Shape;3461;p133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62" name="Google Shape;3462;p133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3" name="Google Shape;3463;p133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64" name="Google Shape;3464;p133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465" name="Google Shape;3465;p133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3466" name="Google Shape;3466;p1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3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3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2" name="Google Shape;3472;p133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3473" name="Google Shape;3473;p1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3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3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3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3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3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134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1" name="Google Shape;3481;p134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82" name="Google Shape;3482;p134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3" name="Google Shape;3483;p134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84" name="Google Shape;3484;p134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5" name="Google Shape;3485;p134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86" name="Google Shape;3486;p134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7" name="Google Shape;3487;p134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88" name="Google Shape;3488;p134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9" name="Google Shape;3489;p134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90" name="Google Shape;3490;p134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91" name="Google Shape;3491;p134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92" name="Google Shape;3492;p134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493" name="Google Shape;3493;p134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3494" name="Google Shape;3494;p13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3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3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3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3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3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0" name="Google Shape;3500;p134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3501" name="Google Shape;3501;p13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3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79" name="Google Shape;79;p1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5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107" name="Google Shape;107;p15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5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135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505" name="Google Shape;3505;p135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06" name="Google Shape;3506;p135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507" name="Google Shape;3507;p135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08" name="Google Shape;3508;p135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509" name="Google Shape;3509;p135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510" name="Google Shape;3510;p135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3511" name="Google Shape;3511;p13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3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3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3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135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3519" name="Google Shape;3519;p13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3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3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3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4" name="Google Shape;3524;p135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3525" name="Google Shape;3525;p1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3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9" name="Google Shape;3529;p135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3530" name="Google Shape;3530;p135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35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35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35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35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35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35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136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9" name="Google Shape;3539;p136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40" name="Google Shape;3540;p136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136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2" name="Google Shape;3542;p136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3543" name="Google Shape;3543;p13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3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3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3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3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3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3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3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3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3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3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3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3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3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3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3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3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136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3561" name="Google Shape;3561;p13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3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3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3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3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3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7" name="Google Shape;3567;p136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3568" name="Google Shape;3568;p13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3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3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3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2" name="Google Shape;3572;p136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3573" name="Google Shape;3573;p13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3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3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7" name="Google Shape;3577;p137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3578" name="Google Shape;3578;p13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3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3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3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3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6" name="Google Shape;3596;p137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3597" name="Google Shape;3597;p13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3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3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3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3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3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3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3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3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9" name="Google Shape;3619;p137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3620" name="Google Shape;3620;p13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3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3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3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3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8" name="Google Shape;3638;p137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3639" name="Google Shape;3639;p13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3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37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3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3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3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37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3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37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3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4" name="Google Shape;3654;p137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55" name="Google Shape;3655;p137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7" name="Google Shape;3657;p138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3658" name="Google Shape;3658;p138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38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3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3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3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3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3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3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3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3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3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3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3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3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3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3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3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3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3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3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3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3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3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3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3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3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4" name="Google Shape;3684;p138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3685" name="Google Shape;3685;p138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38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38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3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3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3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3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3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3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3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3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3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3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3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3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3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3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3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3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3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3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3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3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3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3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3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138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3712" name="Google Shape;3712;p13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3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4" name="Google Shape;3714;p138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15" name="Google Shape;3715;p138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139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8" name="Google Shape;3718;p13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19" name="Google Shape;3719;p139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3720" name="Google Shape;3720;p13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3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3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3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3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39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3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139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3728" name="Google Shape;3728;p13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3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3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3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3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3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3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3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140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8" name="Google Shape;3738;p14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39" name="Google Shape;3739;p140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3740" name="Google Shape;3740;p14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4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4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4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4" name="Google Shape;3744;p140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3745" name="Google Shape;3745;p14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4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40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4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4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4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4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p141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754" name="Google Shape;3754;p14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55" name="Google Shape;3755;p141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3756" name="Google Shape;3756;p141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41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41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41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41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1" name="Google Shape;3761;p141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762" name="Google Shape;3762;p14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4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4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142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67" name="Google Shape;3767;p14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68" name="Google Shape;3768;p142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3769" name="Google Shape;3769;p142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42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42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4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42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4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5" name="Google Shape;3775;p142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3776" name="Google Shape;3776;p142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42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4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4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143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2" name="Google Shape;3782;p143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3783" name="Google Shape;3783;p143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43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43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43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43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43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143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43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143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143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143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143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143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143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143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143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143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143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43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43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143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43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5" name="Google Shape;3805;p143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3806" name="Google Shape;3806;p14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4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4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4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4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4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4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4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4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4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4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4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4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4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4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4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4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4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4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4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4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4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8" name="Google Shape;3828;p143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144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831" name="Google Shape;3831;p144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832" name="Google Shape;3832;p144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3833" name="Google Shape;3833;p14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4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4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4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4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8" name="Google Shape;3838;p144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3839" name="Google Shape;3839;p144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44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44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44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44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44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44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44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7" name="Google Shape;3847;p144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3848" name="Google Shape;3848;p144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44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44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44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2" name="Google Shape;3852;p144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3853" name="Google Shape;3853;p144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44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41" name="Google Shape;141;p16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142" name="Google Shape;142;p1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160" name="Google Shape;160;p1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6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70" name="Google Shape;170;p1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45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145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45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145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145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145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45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145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45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145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145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7" name="Google Shape;3867;p145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45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145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p145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145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145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145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45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5" name="Google Shape;3875;p145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3876" name="Google Shape;3876;p145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45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4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4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4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4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4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4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4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4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4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4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4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4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4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4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4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4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4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4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4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4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146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3900" name="Google Shape;3900;p14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4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4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4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4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4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4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4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4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4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4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7" name="Google Shape;3927;p146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928" name="Google Shape;3928;p146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46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46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4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4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4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46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4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4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4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4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4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4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8" name="Google Shape;3958;p147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3959" name="Google Shape;3959;p147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47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47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47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47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47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47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47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47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47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47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47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47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4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4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47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47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47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47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47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4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4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4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4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4" name="Google Shape;3984;p148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3985" name="Google Shape;3985;p14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4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4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4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4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4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4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4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4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4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4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4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4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3" name="Google Shape;4003;p148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4004" name="Google Shape;4004;p14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4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4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4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4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4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4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4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4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4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4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4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4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4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4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4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4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6" name="Google Shape;4026;p148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4027" name="Google Shape;4027;p14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4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4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4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4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4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4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4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4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4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4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4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4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5" name="Google Shape;4045;p148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4046" name="Google Shape;4046;p14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4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4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4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4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4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4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4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4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4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4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4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4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6" name="Google Shape;4066;p15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4067" name="Google Shape;4067;p15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5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5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5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5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5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5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5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5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5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5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5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5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5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5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5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5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5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5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5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5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5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5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4" name="Google Shape;4094;p15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4095" name="Google Shape;4095;p151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51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51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5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5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5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5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5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5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5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5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5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5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5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5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5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5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5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5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5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5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5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5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5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5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4" name="Google Shape;4124;p151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125" name="Google Shape;4125;p151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152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8" name="Google Shape;4128;p152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4129" name="Google Shape;4129;p152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4130" name="Google Shape;4130;p15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5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5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5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5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5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5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5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5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5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5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5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5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5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5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5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5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7" name="Google Shape;4147;p152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4148" name="Google Shape;4148;p15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5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5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5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5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5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5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5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5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7" name="Google Shape;4157;p152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4158" name="Google Shape;4158;p15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5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5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5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3" name="Google Shape;4163;p153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4164" name="Google Shape;4164;p15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5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5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5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5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9" name="Google Shape;4169;p153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170" name="Google Shape;4170;p15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5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5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5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5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5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6" name="Google Shape;4176;p153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177" name="Google Shape;4177;p15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154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0" name="Google Shape;4180;p154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81" name="Google Shape;4181;p154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2" name="Google Shape;4182;p154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83" name="Google Shape;4183;p154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184" name="Google Shape;4184;p154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4185" name="Google Shape;4185;p15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5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5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5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5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5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1" name="Google Shape;4191;p154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4192" name="Google Shape;4192;p15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5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5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5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5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154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4198" name="Google Shape;4198;p15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5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5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15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203" name="Google Shape;4203;p155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4204" name="Google Shape;4204;p155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55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55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55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55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55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0" name="Google Shape;4210;p155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4211" name="Google Shape;4211;p15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5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7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76" name="Google Shape;176;p1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7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82" name="Google Shape;182;p1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156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215" name="Google Shape;4215;p15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216" name="Google Shape;4216;p156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4217" name="Google Shape;4217;p15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5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9" name="Google Shape;4219;p156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4220" name="Google Shape;4220;p15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5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2" name="Google Shape;4222;p156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3" name="Google Shape;4223;p156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4224" name="Google Shape;4224;p156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5" name="Google Shape;4225;p156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4226" name="Google Shape;4226;p156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56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9" name="Google Shape;4229;p157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4230" name="Google Shape;4230;p157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57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57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57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57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57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57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57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57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57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57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57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57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5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5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57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57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57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57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57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5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5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5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5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4" name="Google Shape;4254;p157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4255" name="Google Shape;4255;p15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5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5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5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5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0" name="Google Shape;4260;p157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4261" name="Google Shape;4261;p15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5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3" name="Google Shape;4263;p157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p158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66" name="Google Shape;4266;p15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67" name="Google Shape;4267;p158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268" name="Google Shape;4268;p158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4269" name="Google Shape;4269;p15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5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5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5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3" name="Google Shape;4273;p158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4274" name="Google Shape;4274;p15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5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5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5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5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5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159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82" name="Google Shape;4282;p159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283" name="Google Shape;4283;p159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4284" name="Google Shape;4284;p15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5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160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288" name="Google Shape;4288;p160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4289" name="Google Shape;4289;p16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6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1" name="Google Shape;4291;p160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4292" name="Google Shape;4292;p16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6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6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6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6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6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8" name="Google Shape;4298;p160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4299" name="Google Shape;4299;p16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6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161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03" name="Google Shape;4303;p161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304" name="Google Shape;4304;p161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4305" name="Google Shape;4305;p16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6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6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6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6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6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6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6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6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6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6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6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6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6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6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6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6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7" name="Google Shape;4327;p161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4328" name="Google Shape;4328;p161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61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61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6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6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6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6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6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6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6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6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6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6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6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6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6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6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6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6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6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6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6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16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354" name="Google Shape;4354;p162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4355" name="Google Shape;4355;p162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4356" name="Google Shape;4356;p162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162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162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162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162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162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162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162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162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162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162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162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162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162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0" name="Google Shape;4370;p162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62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6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374" name="Google Shape;4374;p163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4375" name="Google Shape;4375;p16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6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6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8" name="Google Shape;4378;p163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4379" name="Google Shape;4379;p163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63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63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63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63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164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6" name="Google Shape;4386;p164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87" name="Google Shape;4387;p164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88" name="Google Shape;4388;p164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89" name="Google Shape;4389;p164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390" name="Google Shape;4390;p164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391" name="Google Shape;4391;p164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392" name="Google Shape;4392;p164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93" name="Google Shape;4393;p164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94" name="Google Shape;4394;p164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395" name="Google Shape;4395;p164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4396" name="Google Shape;4396;p16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6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6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6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6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1" name="Google Shape;4401;p164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4402" name="Google Shape;4402;p16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6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6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6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6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7" name="Google Shape;4407;p164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4408" name="Google Shape;4408;p164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64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64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64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412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165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4" name="Google Shape;4414;p165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15" name="Google Shape;4415;p165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6" name="Google Shape;4416;p165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17" name="Google Shape;4417;p165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8" name="Google Shape;4418;p165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19" name="Google Shape;4419;p165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420" name="Google Shape;4420;p165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4421" name="Google Shape;4421;p165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65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65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65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5" name="Google Shape;4425;p165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4426" name="Google Shape;4426;p165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65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18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18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5" name="Google Shape;195;p18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96" name="Google Shape;196;p18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97" name="Google Shape;197;p1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8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204" name="Google Shape;204;p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8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210" name="Google Shape;210;p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p166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30" name="Google Shape;4430;p166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31" name="Google Shape;4431;p166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32" name="Google Shape;4432;p166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33" name="Google Shape;4433;p166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34" name="Google Shape;4434;p166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35" name="Google Shape;4435;p16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436" name="Google Shape;4436;p166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4437" name="Google Shape;4437;p16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6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6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6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6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66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6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4" name="Google Shape;4444;p166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4445" name="Google Shape;4445;p166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66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66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66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66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66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66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167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4" name="Google Shape;4454;p167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55" name="Google Shape;4455;p167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6" name="Google Shape;4456;p167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57" name="Google Shape;4457;p167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8" name="Google Shape;4458;p167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59" name="Google Shape;4459;p167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0" name="Google Shape;4460;p167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61" name="Google Shape;4461;p167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462" name="Google Shape;4462;p167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463" name="Google Shape;4463;p16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6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6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6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6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6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9" name="Google Shape;4469;p167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470" name="Google Shape;4470;p16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6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6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67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6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67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168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78" name="Google Shape;4478;p168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79" name="Google Shape;4479;p168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80" name="Google Shape;4480;p168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1" name="Google Shape;4481;p168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82" name="Google Shape;4482;p168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3" name="Google Shape;4483;p168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84" name="Google Shape;4484;p168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5" name="Google Shape;4485;p168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86" name="Google Shape;4486;p168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7" name="Google Shape;4487;p168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88" name="Google Shape;4488;p168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9" name="Google Shape;4489;p168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490" name="Google Shape;4490;p168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491" name="Google Shape;4491;p1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6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6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6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7" name="Google Shape;4497;p168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498" name="Google Shape;4498;p16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6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p169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502" name="Google Shape;4502;p169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03" name="Google Shape;4503;p169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504" name="Google Shape;4504;p169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05" name="Google Shape;4505;p169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506" name="Google Shape;4506;p169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507" name="Google Shape;4507;p169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508" name="Google Shape;4508;p16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6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6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6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5" name="Google Shape;4515;p169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516" name="Google Shape;4516;p16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6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6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6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1" name="Google Shape;4521;p169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4522" name="Google Shape;4522;p1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6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6" name="Google Shape;4526;p169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4527" name="Google Shape;4527;p169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69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69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69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69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69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69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p170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6" name="Google Shape;4536;p170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37" name="Google Shape;4537;p170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170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9" name="Google Shape;4539;p170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4540" name="Google Shape;4540;p17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7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7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7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7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7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7" name="Google Shape;4557;p170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4558" name="Google Shape;4558;p1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4" name="Google Shape;4564;p170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4565" name="Google Shape;4565;p1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9" name="Google Shape;4569;p170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4570" name="Google Shape;4570;p17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7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4" name="Google Shape;4574;p171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4575" name="Google Shape;4575;p17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7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7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7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7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7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7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7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7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7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7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7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7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7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7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7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3" name="Google Shape;4593;p171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4594" name="Google Shape;4594;p17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7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7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7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7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7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7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7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7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7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7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7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7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7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7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7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7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7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7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7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6" name="Google Shape;4616;p171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4617" name="Google Shape;4617;p17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7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7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7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7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7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7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7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7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7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7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7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7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7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7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7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5" name="Google Shape;4635;p171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4636" name="Google Shape;4636;p17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7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7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7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7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7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7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7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7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7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7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7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7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1" name="Google Shape;4651;p171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2" name="Google Shape;4652;p171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172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4655" name="Google Shape;4655;p17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7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7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7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7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7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7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7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7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7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7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7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7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7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7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7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7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7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7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7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7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7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7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7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7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7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1" name="Google Shape;4681;p172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4682" name="Google Shape;4682;p17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7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7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7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7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7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7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7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7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7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7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7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7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7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7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7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7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7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7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7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7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7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7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7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7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7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8" name="Google Shape;4708;p172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4709" name="Google Shape;4709;p17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7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1" name="Google Shape;4711;p172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712" name="Google Shape;4712;p172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4713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p173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5" name="Google Shape;4715;p17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716" name="Google Shape;4716;p173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4717" name="Google Shape;4717;p17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7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7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7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7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73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7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4" name="Google Shape;4724;p173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4725" name="Google Shape;4725;p17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7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7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7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7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7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7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7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p174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5" name="Google Shape;4735;p17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736" name="Google Shape;4736;p174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4737" name="Google Shape;4737;p17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7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7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7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1" name="Google Shape;4741;p174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4742" name="Google Shape;4742;p174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74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74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74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74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74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74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175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751" name="Google Shape;4751;p17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752" name="Google Shape;4752;p175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4753" name="Google Shape;4753;p175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75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75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75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75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8" name="Google Shape;4758;p175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4759" name="Google Shape;4759;p17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7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7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15" name="Google Shape;215;p19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216" name="Google Shape;216;p19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9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223" name="Google Shape;223;p1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p176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764" name="Google Shape;4764;p17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765" name="Google Shape;4765;p176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4766" name="Google Shape;4766;p176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76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76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76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76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76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2" name="Google Shape;4772;p176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4773" name="Google Shape;4773;p176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76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76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76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p177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79" name="Google Shape;4779;p177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4780" name="Google Shape;4780;p177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177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177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177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4" name="Google Shape;4784;p177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177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6" name="Google Shape;4786;p177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7" name="Google Shape;4787;p177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8" name="Google Shape;4788;p177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p177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177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1" name="Google Shape;4791;p177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2" name="Google Shape;4792;p177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177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177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177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177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177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177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177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0" name="Google Shape;4800;p177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177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2" name="Google Shape;4802;p177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4803" name="Google Shape;4803;p17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7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7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7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7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7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7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7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7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7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7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7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7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7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7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7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7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7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7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7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7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7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5" name="Google Shape;4825;p177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4826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178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28" name="Google Shape;4828;p178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4829" name="Google Shape;4829;p178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4830" name="Google Shape;4830;p17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7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7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7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7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5" name="Google Shape;4835;p178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4836" name="Google Shape;4836;p178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78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78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78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78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78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78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78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4" name="Google Shape;4844;p178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4845" name="Google Shape;4845;p178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78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78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78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9" name="Google Shape;4849;p178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4850" name="Google Shape;4850;p178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78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p179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179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179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179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179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8" name="Google Shape;4858;p179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9" name="Google Shape;4859;p179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179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1" name="Google Shape;4861;p179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179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179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179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179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6" name="Google Shape;4866;p179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179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8" name="Google Shape;4868;p179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9" name="Google Shape;4869;p179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0" name="Google Shape;4870;p179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179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2" name="Google Shape;4872;p179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4873" name="Google Shape;4873;p179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79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7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7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7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7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7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7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7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7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7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7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7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7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7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7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7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7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7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7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7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7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6" name="Google Shape;4896;p180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4897" name="Google Shape;4897;p18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8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8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8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8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8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8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8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18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18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1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8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1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8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8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8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8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8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8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8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4" name="Google Shape;4924;p180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4925" name="Google Shape;4925;p180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80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80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8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8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8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8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8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8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8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8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8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8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8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8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8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8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8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8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8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5" name="Google Shape;4955;p181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4956" name="Google Shape;4956;p181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81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81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81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81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81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81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81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81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81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81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81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81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81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81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81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181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181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181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81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81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81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81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81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1" name="Google Shape;4981;p18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4982" name="Google Shape;4982;p18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8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8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8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8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8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8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8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8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8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8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8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8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8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0" name="Google Shape;5000;p18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001" name="Google Shape;5001;p18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8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8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8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8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8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8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8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8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8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8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8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8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8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8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8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8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8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3" name="Google Shape;5023;p18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024" name="Google Shape;5024;p18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8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8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8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8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8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8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8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8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8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8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8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8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8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2" name="Google Shape;5042;p18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5043" name="Google Shape;5043;p18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8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8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8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8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8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8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8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8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8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8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8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8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8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8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27" name="Google Shape;227;p2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8" name="Google Shape;228;p20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229" name="Google Shape;229;p2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0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232" name="Google Shape;232;p2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0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0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236" name="Google Shape;236;p20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20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238" name="Google Shape;238;p20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1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242" name="Google Shape;242;p21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21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267" name="Google Shape;267;p2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73" name="Google Shape;273;p2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1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2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9" name="Google Shape;279;p22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80" name="Google Shape;280;p22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81" name="Google Shape;281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2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86" name="Google Shape;286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4" name="Google Shape;294;p23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95" name="Google Shape;295;p23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96" name="Google Shape;296;p2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0" name="Google Shape;300;p24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301" name="Google Shape;301;p2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4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304" name="Google Shape;304;p2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4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311" name="Google Shape;311;p2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25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16" name="Google Shape;316;p25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317" name="Google Shape;317;p2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340" name="Google Shape;340;p25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66" name="Google Shape;366;p26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367" name="Google Shape;367;p26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368" name="Google Shape;368;p26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26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86" name="Google Shape;386;p27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87" name="Google Shape;387;p2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7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91" name="Google Shape;391;p27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8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28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28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28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02" name="Google Shape;402;p28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03" name="Google Shape;403;p28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04" name="Google Shape;404;p28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28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28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07" name="Google Shape;407;p28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408" name="Google Shape;408;p2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8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414" name="Google Shape;414;p2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8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420" name="Google Shape;420;p28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29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7" name="Google Shape;427;p29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8" name="Google Shape;428;p29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9" name="Google Shape;429;p29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29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" name="Google Shape;431;p29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32" name="Google Shape;432;p29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433" name="Google Shape;433;p29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9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438" name="Google Shape;438;p29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2" name="Google Shape;442;p30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3" name="Google Shape;443;p30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4" name="Google Shape;444;p30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5" name="Google Shape;445;p30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446" name="Google Shape;446;p30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7" name="Google Shape;447;p3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48" name="Google Shape;448;p30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449" name="Google Shape;449;p3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0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457" name="Google Shape;457;p3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6" name="Google Shape;466;p31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7" name="Google Shape;467;p31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8" name="Google Shape;468;p31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9" name="Google Shape;469;p31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31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1" name="Google Shape;471;p31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2" name="Google Shape;472;p31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3" name="Google Shape;473;p31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74" name="Google Shape;474;p31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75" name="Google Shape;475;p3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31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82" name="Google Shape;482;p3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2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0" name="Google Shape;490;p32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1" name="Google Shape;491;p32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2" name="Google Shape;492;p32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3" name="Google Shape;493;p32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4" name="Google Shape;494;p32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5" name="Google Shape;495;p32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6" name="Google Shape;496;p32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7" name="Google Shape;497;p32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8" name="Google Shape;498;p32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9" name="Google Shape;499;p32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0" name="Google Shape;500;p32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1" name="Google Shape;501;p32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502" name="Google Shape;502;p32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503" name="Google Shape;503;p3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32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510" name="Google Shape;510;p3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4" name="Google Shape;514;p33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5" name="Google Shape;515;p33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6" name="Google Shape;516;p33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7" name="Google Shape;517;p33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8" name="Google Shape;518;p33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519" name="Google Shape;519;p33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520" name="Google Shape;520;p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528" name="Google Shape;528;p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33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534" name="Google Shape;534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33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539" name="Google Shape;539;p33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8" name="Google Shape;548;p34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9" name="Google Shape;549;p34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4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34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552" name="Google Shape;552;p3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70" name="Google Shape;570;p3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4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77" name="Google Shape;577;p3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82" name="Google Shape;582;p3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5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87" name="Google Shape;587;p3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35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606" name="Google Shape;606;p3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35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629" name="Google Shape;629;p3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35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648" name="Google Shape;648;p3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35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35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36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667" name="Google Shape;667;p36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36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94" name="Google Shape;694;p36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721" name="Google Shape;721;p3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36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4" name="Google Shape;724;p36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7" name="Google Shape;727;p3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28" name="Google Shape;728;p37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729" name="Google Shape;729;p3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37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737" name="Google Shape;737;p3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3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48" name="Google Shape;748;p38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749" name="Google Shape;749;p3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754" name="Google Shape;754;p3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3" name="Google Shape;763;p3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64" name="Google Shape;764;p39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765" name="Google Shape;765;p39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9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71" name="Google Shape;771;p3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0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76" name="Google Shape;776;p4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77" name="Google Shape;777;p40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78" name="Google Shape;778;p40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40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785" name="Google Shape;785;p4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1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1" name="Google Shape;791;p41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1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1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1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1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1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1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1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1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1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1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41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5" name="Google Shape;815;p41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41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2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40" name="Google Shape;840;p42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841" name="Google Shape;841;p42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842" name="Google Shape;842;p4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42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848" name="Google Shape;848;p42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2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857" name="Google Shape;857;p42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42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862" name="Google Shape;862;p42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3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3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3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3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3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3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3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3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3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3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3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3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3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3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3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3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85" name="Google Shape;885;p4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44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909" name="Google Shape;909;p4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44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937" name="Google Shape;937;p44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5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968" name="Google Shape;968;p45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46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94" name="Google Shape;994;p46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46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1013" name="Google Shape;1013;p4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46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1036" name="Google Shape;1036;p46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46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1055" name="Google Shape;1055;p46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49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76" name="Google Shape;1076;p4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49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1104" name="Google Shape;1104;p49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49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134" name="Google Shape;1134;p49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0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7" name="Google Shape;1137;p50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38" name="Google Shape;1138;p50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1139" name="Google Shape;1139;p5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50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1157" name="Google Shape;1157;p5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167" name="Google Shape;1167;p5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51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173" name="Google Shape;1173;p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51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79" name="Google Shape;1179;p5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51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86" name="Google Shape;1186;p5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2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9" name="Google Shape;1189;p52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0" name="Google Shape;1190;p52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1" name="Google Shape;1191;p52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2" name="Google Shape;1192;p52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193" name="Google Shape;1193;p52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194" name="Google Shape;1194;p5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52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201" name="Google Shape;1201;p5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52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207" name="Google Shape;1207;p5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212" name="Google Shape;1212;p53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213" name="Google Shape;1213;p53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53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220" name="Google Shape;1220;p5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4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224" name="Google Shape;1224;p5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225" name="Google Shape;1225;p54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1226" name="Google Shape;1226;p5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54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1229" name="Google Shape;1229;p54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1" name="Google Shape;1231;p54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2" name="Google Shape;1232;p54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1233" name="Google Shape;1233;p54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4" name="Google Shape;1234;p54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1235" name="Google Shape;1235;p54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oogle Shape;1238;p55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239" name="Google Shape;1239;p55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55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264" name="Google Shape;1264;p5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55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1270" name="Google Shape;1270;p5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55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56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5" name="Google Shape;1275;p5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76" name="Google Shape;1276;p56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77" name="Google Shape;1277;p56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1278" name="Google Shape;1278;p5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56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1283" name="Google Shape;1283;p5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1" name="Google Shape;1291;p57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292" name="Google Shape;1292;p57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1293" name="Google Shape;1293;p5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8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97" name="Google Shape;1297;p58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1298" name="Google Shape;1298;p5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58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1301" name="Google Shape;1301;p5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58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1308" name="Google Shape;1308;p5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9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2" name="Google Shape;1312;p59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313" name="Google Shape;1313;p59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1314" name="Google Shape;1314;p5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59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1337" name="Google Shape;1337;p59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363" name="Google Shape;1363;p60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1364" name="Google Shape;1364;p60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1365" name="Google Shape;1365;p60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60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60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60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60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60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60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60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60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60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60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60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60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60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9" name="Google Shape;1379;p60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383" name="Google Shape;1383;p61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1384" name="Google Shape;1384;p6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61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1388" name="Google Shape;1388;p61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1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1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2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5" name="Google Shape;1395;p62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6" name="Google Shape;1396;p62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7" name="Google Shape;1397;p62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8" name="Google Shape;1398;p62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99" name="Google Shape;1399;p62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00" name="Google Shape;1400;p62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01" name="Google Shape;1401;p62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2" name="Google Shape;1402;p62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3" name="Google Shape;1403;p62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04" name="Google Shape;1404;p62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1405" name="Google Shape;1405;p6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62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1411" name="Google Shape;1411;p6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62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1417" name="Google Shape;1417;p62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3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3" name="Google Shape;1423;p63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4" name="Google Shape;1424;p63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5" name="Google Shape;1425;p63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6" name="Google Shape;1426;p63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7" name="Google Shape;1427;p63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8" name="Google Shape;1428;p63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29" name="Google Shape;1429;p63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1430" name="Google Shape;1430;p63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3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3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3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63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1435" name="Google Shape;1435;p63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3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4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39" name="Google Shape;1439;p64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40" name="Google Shape;1440;p64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1" name="Google Shape;1441;p64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2" name="Google Shape;1442;p64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443" name="Google Shape;1443;p64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4" name="Google Shape;1444;p6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45" name="Google Shape;1445;p64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1446" name="Google Shape;1446;p6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64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1454" name="Google Shape;1454;p64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4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4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4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4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4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5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3" name="Google Shape;1463;p65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4" name="Google Shape;1464;p65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5" name="Google Shape;1465;p65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6" name="Google Shape;1466;p65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7" name="Google Shape;1467;p65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8" name="Google Shape;1468;p65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9" name="Google Shape;1469;p65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0" name="Google Shape;1470;p65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71" name="Google Shape;1471;p65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472" name="Google Shape;1472;p6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65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1479" name="Google Shape;1479;p6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66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7" name="Google Shape;1487;p66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8" name="Google Shape;1488;p66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9" name="Google Shape;1489;p66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0" name="Google Shape;1490;p66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1" name="Google Shape;1491;p66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2" name="Google Shape;1492;p66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3" name="Google Shape;1493;p66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4" name="Google Shape;1494;p66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5" name="Google Shape;1495;p66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6" name="Google Shape;1496;p66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7" name="Google Shape;1497;p66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8" name="Google Shape;1498;p66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99" name="Google Shape;1499;p66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1500" name="Google Shape;1500;p66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6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6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66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1507" name="Google Shape;1507;p6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7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1" name="Google Shape;1511;p67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12" name="Google Shape;1512;p67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3" name="Google Shape;1513;p67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14" name="Google Shape;1514;p67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5" name="Google Shape;1515;p67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516" name="Google Shape;1516;p67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1517" name="Google Shape;1517;p6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4" name="Google Shape;1524;p67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1525" name="Google Shape;1525;p6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67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1531" name="Google Shape;1531;p6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67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1536" name="Google Shape;1536;p6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7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8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5" name="Google Shape;1545;p68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46" name="Google Shape;1546;p68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68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68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1549" name="Google Shape;1549;p6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68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1567" name="Google Shape;1567;p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68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1574" name="Google Shape;1574;p6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68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1579" name="Google Shape;1579;p6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69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1584" name="Google Shape;1584;p6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2" name="Google Shape;1602;p69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1603" name="Google Shape;1603;p6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9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5" name="Google Shape;1625;p69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1626" name="Google Shape;1626;p69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9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69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1645" name="Google Shape;1645;p69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9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9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9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9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9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9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9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9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69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1" name="Google Shape;1661;p69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oogle Shape;1663;p70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1664" name="Google Shape;1664;p70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0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70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1691" name="Google Shape;1691;p70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0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0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0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7" name="Google Shape;1717;p70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1718" name="Google Shape;1718;p7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0" name="Google Shape;1720;p70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21" name="Google Shape;1721;p70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71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4" name="Google Shape;1724;p7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725" name="Google Shape;1725;p71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1726" name="Google Shape;1726;p7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1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71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1734" name="Google Shape;1734;p7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2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4" name="Google Shape;1744;p7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745" name="Google Shape;1745;p72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1746" name="Google Shape;1746;p7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0" name="Google Shape;1750;p72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1751" name="Google Shape;1751;p72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3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60" name="Google Shape;1760;p7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761" name="Google Shape;1761;p73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1762" name="Google Shape;1762;p73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3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3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3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3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7" name="Google Shape;1767;p73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1768" name="Google Shape;1768;p7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74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73" name="Google Shape;1773;p7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774" name="Google Shape;1774;p74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1775" name="Google Shape;1775;p74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4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4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4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4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4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1" name="Google Shape;1781;p74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1782" name="Google Shape;1782;p74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4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4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4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5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8" name="Google Shape;1788;p75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1789" name="Google Shape;1789;p75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5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75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75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75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75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75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75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75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5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75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75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75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75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75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75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75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75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75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75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75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75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1" name="Google Shape;1811;p75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1812" name="Google Shape;1812;p75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5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5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5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5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5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5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5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5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5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5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75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76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837" name="Google Shape;1837;p76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838" name="Google Shape;1838;p76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1839" name="Google Shape;1839;p7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76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1845" name="Google Shape;1845;p76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6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6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6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6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6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6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6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3" name="Google Shape;1853;p76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1854" name="Google Shape;1854;p76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6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8" name="Google Shape;1858;p76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1859" name="Google Shape;1859;p7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7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77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77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77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77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77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7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77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77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77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77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77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77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77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77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7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77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7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77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1" name="Google Shape;1881;p77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1882" name="Google Shape;1882;p77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7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7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7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7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7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7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7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7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7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7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7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7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7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7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7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78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906" name="Google Shape;1906;p7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3" name="Google Shape;1933;p78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1934" name="Google Shape;1934;p78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8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8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8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79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965" name="Google Shape;1965;p79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9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9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9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9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9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9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9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9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9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9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9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9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9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9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9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9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9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9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9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9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9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9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9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0" name="Google Shape;1990;p80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1991" name="Google Shape;1991;p8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80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2010" name="Google Shape;2010;p8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2" name="Google Shape;2032;p80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2033" name="Google Shape;2033;p8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80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2052" name="Google Shape;2052;p8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0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0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0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oogle Shape;2072;p83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2073" name="Google Shape;2073;p8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83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2101" name="Google Shape;2101;p8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3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83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131" name="Google Shape;2131;p83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4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4" name="Google Shape;2134;p84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135" name="Google Shape;2135;p84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2136" name="Google Shape;2136;p84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4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4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4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4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4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84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2154" name="Google Shape;2154;p8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4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4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4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3" name="Google Shape;2163;p84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2164" name="Google Shape;2164;p8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9" name="Google Shape;2169;p85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2170" name="Google Shape;2170;p8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85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2176" name="Google Shape;2176;p85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5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5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2" name="Google Shape;2182;p85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83" name="Google Shape;2183;p8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86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6" name="Google Shape;2186;p86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87" name="Google Shape;2187;p86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8" name="Google Shape;2188;p86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89" name="Google Shape;2189;p86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190" name="Google Shape;2190;p86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2191" name="Google Shape;2191;p86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6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86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2198" name="Google Shape;2198;p8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6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3" name="Google Shape;2203;p86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2204" name="Google Shape;2204;p8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8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09" name="Google Shape;2209;p87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2210" name="Google Shape;2210;p87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7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7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7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7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7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6" name="Google Shape;2216;p87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2217" name="Google Shape;2217;p87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88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221" name="Google Shape;2221;p8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22" name="Google Shape;2222;p88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2223" name="Google Shape;2223;p8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88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2226" name="Google Shape;2226;p8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8" name="Google Shape;2228;p88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9" name="Google Shape;2229;p88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2230" name="Google Shape;2230;p88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1" name="Google Shape;2231;p88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2232" name="Google Shape;2232;p88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88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5" name="Google Shape;2235;p89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2236" name="Google Shape;2236;p89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9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9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9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9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9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9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9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9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9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9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9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9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9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9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9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9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9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9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9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9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9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89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2261" name="Google Shape;2261;p8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6" name="Google Shape;2266;p89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267" name="Google Shape;2267;p8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9" name="Google Shape;2269;p89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90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2" name="Google Shape;2272;p9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273" name="Google Shape;2273;p90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74" name="Google Shape;2274;p90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275" name="Google Shape;2275;p9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9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9" name="Google Shape;2279;p90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280" name="Google Shape;2280;p9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9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9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9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1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8" name="Google Shape;2288;p91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289" name="Google Shape;2289;p91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290" name="Google Shape;2290;p9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92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94" name="Google Shape;2294;p92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2295" name="Google Shape;2295;p9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92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2298" name="Google Shape;2298;p9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4" name="Google Shape;2304;p92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2305" name="Google Shape;2305;p9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93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9" name="Google Shape;2309;p93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310" name="Google Shape;2310;p93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2311" name="Google Shape;2311;p9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9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9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3" name="Google Shape;2333;p93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2334" name="Google Shape;2334;p9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93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9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9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9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9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9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9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9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9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9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9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9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360" name="Google Shape;2360;p94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361" name="Google Shape;2361;p94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362" name="Google Shape;2362;p94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94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94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94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94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94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94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94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94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94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94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94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94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94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6" name="Google Shape;2376;p94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4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9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380" name="Google Shape;2380;p95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2381" name="Google Shape;2381;p9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4" name="Google Shape;2384;p95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2385" name="Google Shape;2385;p95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5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5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5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5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96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92" name="Google Shape;2392;p96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3" name="Google Shape;2393;p96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4" name="Google Shape;2394;p96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5" name="Google Shape;2395;p96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396" name="Google Shape;2396;p96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397" name="Google Shape;2397;p96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398" name="Google Shape;2398;p96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99" name="Google Shape;2399;p96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0" name="Google Shape;2400;p96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01" name="Google Shape;2401;p96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2402" name="Google Shape;2402;p9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96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2408" name="Google Shape;2408;p96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6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6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6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6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p96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2414" name="Google Shape;2414;p96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96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97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0" name="Google Shape;2420;p97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1" name="Google Shape;2421;p97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2" name="Google Shape;2422;p97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3" name="Google Shape;2423;p97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4" name="Google Shape;2424;p97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5" name="Google Shape;2425;p97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26" name="Google Shape;2426;p97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2427" name="Google Shape;2427;p97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7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7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7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97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2432" name="Google Shape;2432;p97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7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8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36" name="Google Shape;2436;p98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37" name="Google Shape;2437;p98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8" name="Google Shape;2438;p98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9" name="Google Shape;2439;p98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40" name="Google Shape;2440;p98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41" name="Google Shape;2441;p9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42" name="Google Shape;2442;p98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2443" name="Google Shape;2443;p9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8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98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2451" name="Google Shape;2451;p9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8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99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0" name="Google Shape;2460;p99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1" name="Google Shape;2461;p99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2" name="Google Shape;2462;p99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3" name="Google Shape;2463;p99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4" name="Google Shape;2464;p99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5" name="Google Shape;2465;p99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6" name="Google Shape;2466;p99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7" name="Google Shape;2467;p99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68" name="Google Shape;2468;p99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2469" name="Google Shape;2469;p9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9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9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9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9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5" name="Google Shape;2475;p99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2476" name="Google Shape;2476;p99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9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00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4" name="Google Shape;2484;p100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85" name="Google Shape;2485;p100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6" name="Google Shape;2486;p100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87" name="Google Shape;2487;p100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8" name="Google Shape;2488;p100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89" name="Google Shape;2489;p100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0" name="Google Shape;2490;p100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1" name="Google Shape;2491;p100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2" name="Google Shape;2492;p100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3" name="Google Shape;2493;p100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4" name="Google Shape;2494;p100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5" name="Google Shape;2495;p100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96" name="Google Shape;2496;p100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2497" name="Google Shape;2497;p10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0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0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0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0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0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3" name="Google Shape;2503;p100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2504" name="Google Shape;2504;p10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0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01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08" name="Google Shape;2508;p101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09" name="Google Shape;2509;p101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10" name="Google Shape;2510;p101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11" name="Google Shape;2511;p101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12" name="Google Shape;2512;p101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513" name="Google Shape;2513;p101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2514" name="Google Shape;2514;p10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0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0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0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0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0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0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1" name="Google Shape;2521;p101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2522" name="Google Shape;2522;p10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0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0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0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0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101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2528" name="Google Shape;2528;p10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0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0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0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p101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2533" name="Google Shape;2533;p101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01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01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01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1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01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01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02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2" name="Google Shape;2542;p102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43" name="Google Shape;2543;p102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02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5" name="Google Shape;2545;p102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2546" name="Google Shape;2546;p10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0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0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0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0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0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0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0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0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0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0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0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0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102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2564" name="Google Shape;2564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0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0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0" name="Google Shape;2570;p102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2571" name="Google Shape;2571;p10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0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0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0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102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2576" name="Google Shape;2576;p10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0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0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10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2581" name="Google Shape;2581;p10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0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0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0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0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0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0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0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0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0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0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0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0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0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0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0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0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0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9" name="Google Shape;2599;p10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2600" name="Google Shape;2600;p10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0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0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0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0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0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0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0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0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0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0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0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0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0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0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0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0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0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0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0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0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0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2" name="Google Shape;2622;p10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2623" name="Google Shape;2623;p10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0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0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0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0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0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0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0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10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2642" name="Google Shape;2642;p10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0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0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0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0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0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0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0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0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0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0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7" name="Google Shape;2657;p103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58" name="Google Shape;2658;p103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34" Type="http://schemas.openxmlformats.org/officeDocument/2006/relationships/theme" Target="../theme/theme7.xml"/><Relationship Id="rId1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3.xml"/><Relationship Id="rId34" Type="http://schemas.openxmlformats.org/officeDocument/2006/relationships/theme" Target="../theme/theme5.xml"/><Relationship Id="rId15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2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31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1073" name="Google Shape;107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2070" name="Google Shape;207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3067" name="Google Shape;3067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4064" name="Google Shape;4064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184"/>
          <p:cNvSpPr txBox="1"/>
          <p:nvPr>
            <p:ph type="ctrTitle"/>
          </p:nvPr>
        </p:nvSpPr>
        <p:spPr>
          <a:xfrm rot="806">
            <a:off x="732000" y="1569325"/>
            <a:ext cx="7680000" cy="15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Comic Sans MS"/>
                <a:ea typeface="Comic Sans MS"/>
                <a:cs typeface="Comic Sans MS"/>
                <a:sym typeface="Comic Sans MS"/>
              </a:rPr>
              <a:t>Climate Effects on Bee Biodiversity in </a:t>
            </a:r>
            <a:r>
              <a:rPr b="1" lang="en" sz="4500">
                <a:latin typeface="Comic Sans MS"/>
                <a:ea typeface="Comic Sans MS"/>
                <a:cs typeface="Comic Sans MS"/>
                <a:sym typeface="Comic Sans MS"/>
              </a:rPr>
              <a:t>California</a:t>
            </a:r>
            <a:endParaRPr b="1" sz="4500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4" name="Google Shape;5064;p184"/>
          <p:cNvSpPr txBox="1"/>
          <p:nvPr>
            <p:ph idx="1" type="subTitle"/>
          </p:nvPr>
        </p:nvSpPr>
        <p:spPr>
          <a:xfrm rot="1377">
            <a:off x="2699850" y="3351250"/>
            <a:ext cx="37443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Mario Acevedo,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Kapewa Hopfe,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Isaak Lugo,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Ashley Meinke, Mandy Roberts, and Denzill Loe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065" name="Google Shape;5065;p184"/>
          <p:cNvGrpSpPr/>
          <p:nvPr/>
        </p:nvGrpSpPr>
        <p:grpSpPr>
          <a:xfrm>
            <a:off x="6989872" y="379730"/>
            <a:ext cx="1220634" cy="1334533"/>
            <a:chOff x="5949775" y="2481625"/>
            <a:chExt cx="407775" cy="445825"/>
          </a:xfrm>
        </p:grpSpPr>
        <p:sp>
          <p:nvSpPr>
            <p:cNvPr id="5066" name="Google Shape;5066;p184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84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84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84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84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84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84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84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84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84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84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84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84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84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84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84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84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84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4" name="Google Shape;5084;p184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5085" name="Google Shape;5085;p18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8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8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8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8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8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8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8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8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18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8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8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8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8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18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8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8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2" name="Google Shape;5102;p184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5103" name="Google Shape;5103;p18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8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8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8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8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8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8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8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8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8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8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8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8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8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8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8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8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0" name="Google Shape;5120;p184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5121" name="Google Shape;5121;p18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8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8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8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8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8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8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18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18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18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18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18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8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18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18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18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18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8" name="Google Shape;5138;p184"/>
          <p:cNvSpPr/>
          <p:nvPr/>
        </p:nvSpPr>
        <p:spPr>
          <a:xfrm>
            <a:off x="5785850" y="-616475"/>
            <a:ext cx="1066800" cy="1857375"/>
          </a:xfrm>
          <a:custGeom>
            <a:rect b="b" l="l" r="r" t="t"/>
            <a:pathLst>
              <a:path extrusionOk="0" h="74295" w="42672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7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8" name="Google Shape;555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75" y="988500"/>
            <a:ext cx="3975050" cy="40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9" name="Google Shape;5559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77" y="988500"/>
            <a:ext cx="3975050" cy="40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0" name="Google Shape;5560;p193"/>
          <p:cNvSpPr txBox="1"/>
          <p:nvPr/>
        </p:nvSpPr>
        <p:spPr>
          <a:xfrm>
            <a:off x="418800" y="237850"/>
            <a:ext cx="397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Winter Precipitation Over 25 Years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61" name="Google Shape;5561;p193"/>
          <p:cNvSpPr txBox="1"/>
          <p:nvPr/>
        </p:nvSpPr>
        <p:spPr>
          <a:xfrm>
            <a:off x="4756463" y="212500"/>
            <a:ext cx="3966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 Species Richness Across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5" name="Shape 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Google Shape;5566;p194"/>
          <p:cNvSpPr/>
          <p:nvPr/>
        </p:nvSpPr>
        <p:spPr>
          <a:xfrm rot="-391040">
            <a:off x="4200500" y="1185474"/>
            <a:ext cx="4943179" cy="873268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5567" name="Google Shape;5567;p194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5568" name="Google Shape;5568;p194"/>
          <p:cNvGrpSpPr/>
          <p:nvPr/>
        </p:nvGrpSpPr>
        <p:grpSpPr>
          <a:xfrm rot="-735567">
            <a:off x="7314798" y="1160095"/>
            <a:ext cx="540943" cy="591521"/>
            <a:chOff x="2013650" y="1733325"/>
            <a:chExt cx="407750" cy="445875"/>
          </a:xfrm>
        </p:grpSpPr>
        <p:sp>
          <p:nvSpPr>
            <p:cNvPr id="5569" name="Google Shape;5569;p19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19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19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19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19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19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19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19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19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19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19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19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19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19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19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19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19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86" name="Google Shape;558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62" y="325200"/>
            <a:ext cx="7272076" cy="4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195"/>
          <p:cNvSpPr txBox="1"/>
          <p:nvPr>
            <p:ph idx="8" type="title"/>
          </p:nvPr>
        </p:nvSpPr>
        <p:spPr>
          <a:xfrm>
            <a:off x="466725" y="197200"/>
            <a:ext cx="82107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Code for Species Richness and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Precipitation Graph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592" name="Google Shape;5592;p195"/>
          <p:cNvGrpSpPr/>
          <p:nvPr/>
        </p:nvGrpSpPr>
        <p:grpSpPr>
          <a:xfrm>
            <a:off x="592919" y="391680"/>
            <a:ext cx="540962" cy="591542"/>
            <a:chOff x="2013650" y="1733325"/>
            <a:chExt cx="407750" cy="445875"/>
          </a:xfrm>
        </p:grpSpPr>
        <p:sp>
          <p:nvSpPr>
            <p:cNvPr id="5593" name="Google Shape;5593;p19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4" name="Google Shape;5594;p19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5" name="Google Shape;5595;p19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6" name="Google Shape;5596;p19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7" name="Google Shape;5597;p19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8" name="Google Shape;5598;p19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9" name="Google Shape;5599;p19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0" name="Google Shape;5600;p19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1" name="Google Shape;5601;p19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2" name="Google Shape;5602;p19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3" name="Google Shape;5603;p19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4" name="Google Shape;5604;p19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5" name="Google Shape;5605;p19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6" name="Google Shape;5606;p19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7" name="Google Shape;5607;p19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8" name="Google Shape;5608;p19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9" name="Google Shape;5609;p19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610" name="Google Shape;5610;p195"/>
          <p:cNvGrpSpPr/>
          <p:nvPr/>
        </p:nvGrpSpPr>
        <p:grpSpPr>
          <a:xfrm flipH="1">
            <a:off x="8160294" y="4260980"/>
            <a:ext cx="540962" cy="591542"/>
            <a:chOff x="2013650" y="1733325"/>
            <a:chExt cx="407750" cy="445875"/>
          </a:xfrm>
        </p:grpSpPr>
        <p:sp>
          <p:nvSpPr>
            <p:cNvPr id="5611" name="Google Shape;5611;p19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2" name="Google Shape;5612;p19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3" name="Google Shape;5613;p19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4" name="Google Shape;5614;p19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5" name="Google Shape;5615;p19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6" name="Google Shape;5616;p19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7" name="Google Shape;5617;p19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8" name="Google Shape;5618;p19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9" name="Google Shape;5619;p19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0" name="Google Shape;5620;p19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1" name="Google Shape;5621;p19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2" name="Google Shape;5622;p19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3" name="Google Shape;5623;p19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4" name="Google Shape;5624;p19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5" name="Google Shape;5625;p19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6" name="Google Shape;5626;p19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7" name="Google Shape;5627;p19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5628" name="Google Shape;5628;p195"/>
          <p:cNvSpPr txBox="1"/>
          <p:nvPr/>
        </p:nvSpPr>
        <p:spPr>
          <a:xfrm>
            <a:off x="800025" y="1535375"/>
            <a:ext cx="75441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ggplot(data = beeData, aes(x = PPT, y = X_RICHNESS_ALL_))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geom_point(color = "black", pch = 21)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geom_smooth(method = "lm", se = FALSE, color = "maroon")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labs (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title = "Average Winter Precipitation and Species Richness",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subtitle = "Per 15 km cells across California")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xlab("Average Precipitation (mm)")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ylab("Species Richness (# of species per cell)")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theme_minimal()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stat_poly_eq(aes(label = paste(..eq.label.., ..rr.label.., sep = "~~~")),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label.x = "right", label.y = "top", formula = y ~ x, parse = TRUE)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196"/>
          <p:cNvSpPr/>
          <p:nvPr/>
        </p:nvSpPr>
        <p:spPr>
          <a:xfrm>
            <a:off x="1244288" y="2917948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4" name="Google Shape;5634;p196"/>
          <p:cNvSpPr/>
          <p:nvPr/>
        </p:nvSpPr>
        <p:spPr>
          <a:xfrm>
            <a:off x="1244299" y="1141700"/>
            <a:ext cx="1020604" cy="1159816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5" name="Google Shape;5635;p196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Research Questions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6" name="Google Shape;5636;p196"/>
          <p:cNvSpPr txBox="1"/>
          <p:nvPr>
            <p:ph idx="1" type="subTitle"/>
          </p:nvPr>
        </p:nvSpPr>
        <p:spPr>
          <a:xfrm flipH="1">
            <a:off x="3310825" y="207672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7" name="Google Shape;5637;p196"/>
          <p:cNvSpPr txBox="1"/>
          <p:nvPr>
            <p:ph idx="4" type="subTitle"/>
          </p:nvPr>
        </p:nvSpPr>
        <p:spPr>
          <a:xfrm flipH="1">
            <a:off x="2692050" y="1264700"/>
            <a:ext cx="60627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Where are the centers of diversity for bees?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8" name="Google Shape;5638;p196"/>
          <p:cNvSpPr txBox="1"/>
          <p:nvPr>
            <p:ph idx="6" type="subTitle"/>
          </p:nvPr>
        </p:nvSpPr>
        <p:spPr>
          <a:xfrm flipH="1">
            <a:off x="2642100" y="3136700"/>
            <a:ext cx="62853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Hypothesis: Centers of diversity will be in regions with low levels of rainfall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9" name="Google Shape;5639;p196"/>
          <p:cNvSpPr txBox="1"/>
          <p:nvPr>
            <p:ph idx="8" type="title"/>
          </p:nvPr>
        </p:nvSpPr>
        <p:spPr>
          <a:xfrm>
            <a:off x="1092789" y="1432706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5640" name="Google Shape;5640;p196"/>
          <p:cNvSpPr txBox="1"/>
          <p:nvPr>
            <p:ph idx="7" type="title"/>
          </p:nvPr>
        </p:nvSpPr>
        <p:spPr>
          <a:xfrm>
            <a:off x="1092789" y="3208993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5641" name="Google Shape;5641;p196"/>
          <p:cNvSpPr txBox="1"/>
          <p:nvPr>
            <p:ph idx="1" type="subTitle"/>
          </p:nvPr>
        </p:nvSpPr>
        <p:spPr>
          <a:xfrm flipH="1">
            <a:off x="3310825" y="401317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642" name="Google Shape;5642;p196"/>
          <p:cNvGrpSpPr/>
          <p:nvPr/>
        </p:nvGrpSpPr>
        <p:grpSpPr>
          <a:xfrm>
            <a:off x="7038169" y="539505"/>
            <a:ext cx="540962" cy="591542"/>
            <a:chOff x="2013650" y="1733325"/>
            <a:chExt cx="407750" cy="445875"/>
          </a:xfrm>
        </p:grpSpPr>
        <p:sp>
          <p:nvSpPr>
            <p:cNvPr id="5643" name="Google Shape;5643;p19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4" name="Google Shape;5644;p19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5" name="Google Shape;5645;p19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6" name="Google Shape;5646;p19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7" name="Google Shape;5647;p19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8" name="Google Shape;5648;p19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9" name="Google Shape;5649;p19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0" name="Google Shape;5650;p19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1" name="Google Shape;5651;p19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2" name="Google Shape;5652;p19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3" name="Google Shape;5653;p19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4" name="Google Shape;5654;p19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5" name="Google Shape;5655;p19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6" name="Google Shape;5656;p19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7" name="Google Shape;5657;p19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8" name="Google Shape;5658;p19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9" name="Google Shape;5659;p19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4" name="Google Shape;566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752" y="350075"/>
            <a:ext cx="4443341" cy="444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65" name="Google Shape;5665;p197"/>
          <p:cNvSpPr txBox="1"/>
          <p:nvPr/>
        </p:nvSpPr>
        <p:spPr>
          <a:xfrm>
            <a:off x="367975" y="705450"/>
            <a:ext cx="27648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Corrected Weighted Endemism of Bee Species in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666" name="Google Shape;5666;p197"/>
          <p:cNvGrpSpPr/>
          <p:nvPr/>
        </p:nvGrpSpPr>
        <p:grpSpPr>
          <a:xfrm flipH="1">
            <a:off x="2679094" y="4312805"/>
            <a:ext cx="540962" cy="591542"/>
            <a:chOff x="2013650" y="1733325"/>
            <a:chExt cx="407750" cy="445875"/>
          </a:xfrm>
        </p:grpSpPr>
        <p:sp>
          <p:nvSpPr>
            <p:cNvPr id="5667" name="Google Shape;5667;p19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19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19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19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19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19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19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19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19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19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19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19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19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19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19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19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19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8" name="Google Shape;568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199" y="949425"/>
            <a:ext cx="4033423" cy="403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9" name="Google Shape;568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99" y="949425"/>
            <a:ext cx="4033423" cy="4033423"/>
          </a:xfrm>
          <a:prstGeom prst="rect">
            <a:avLst/>
          </a:prstGeom>
          <a:noFill/>
          <a:ln>
            <a:noFill/>
          </a:ln>
        </p:spPr>
      </p:pic>
      <p:sp>
        <p:nvSpPr>
          <p:cNvPr id="5690" name="Google Shape;5690;p198"/>
          <p:cNvSpPr txBox="1"/>
          <p:nvPr/>
        </p:nvSpPr>
        <p:spPr>
          <a:xfrm>
            <a:off x="418800" y="237850"/>
            <a:ext cx="397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Precipitation Over 25 Years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91" name="Google Shape;5691;p198"/>
          <p:cNvSpPr txBox="1"/>
          <p:nvPr/>
        </p:nvSpPr>
        <p:spPr>
          <a:xfrm>
            <a:off x="4756463" y="212500"/>
            <a:ext cx="3966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Corrected Weighted Endemism of Bee Species in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5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p199"/>
          <p:cNvSpPr/>
          <p:nvPr/>
        </p:nvSpPr>
        <p:spPr>
          <a:xfrm rot="-391040">
            <a:off x="4200500" y="1185474"/>
            <a:ext cx="4943179" cy="873268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5697" name="Google Shape;5697;p199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5698" name="Google Shape;5698;p199"/>
          <p:cNvGrpSpPr/>
          <p:nvPr/>
        </p:nvGrpSpPr>
        <p:grpSpPr>
          <a:xfrm rot="-735567">
            <a:off x="7314798" y="1160095"/>
            <a:ext cx="540943" cy="591521"/>
            <a:chOff x="2013650" y="1733325"/>
            <a:chExt cx="407750" cy="445875"/>
          </a:xfrm>
        </p:grpSpPr>
        <p:sp>
          <p:nvSpPr>
            <p:cNvPr id="5699" name="Google Shape;5699;p19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19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19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19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19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19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19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19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9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9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19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19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9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9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19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19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9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16" name="Google Shape;5716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50" y="325181"/>
            <a:ext cx="7272101" cy="449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200"/>
          <p:cNvSpPr txBox="1"/>
          <p:nvPr>
            <p:ph idx="8" type="title"/>
          </p:nvPr>
        </p:nvSpPr>
        <p:spPr>
          <a:xfrm>
            <a:off x="466725" y="217525"/>
            <a:ext cx="8210700" cy="1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Code for Endemism and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Precipitation Graph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722" name="Google Shape;5722;p200"/>
          <p:cNvGrpSpPr/>
          <p:nvPr/>
        </p:nvGrpSpPr>
        <p:grpSpPr>
          <a:xfrm>
            <a:off x="592919" y="391680"/>
            <a:ext cx="540962" cy="591542"/>
            <a:chOff x="2013650" y="1733325"/>
            <a:chExt cx="407750" cy="445875"/>
          </a:xfrm>
        </p:grpSpPr>
        <p:sp>
          <p:nvSpPr>
            <p:cNvPr id="5723" name="Google Shape;5723;p200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00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00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00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00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00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00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00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00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00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00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00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00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00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00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00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00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0" name="Google Shape;5740;p200"/>
          <p:cNvGrpSpPr/>
          <p:nvPr/>
        </p:nvGrpSpPr>
        <p:grpSpPr>
          <a:xfrm flipH="1">
            <a:off x="8160294" y="4260980"/>
            <a:ext cx="540962" cy="591542"/>
            <a:chOff x="2013650" y="1733325"/>
            <a:chExt cx="407750" cy="445875"/>
          </a:xfrm>
        </p:grpSpPr>
        <p:sp>
          <p:nvSpPr>
            <p:cNvPr id="5741" name="Google Shape;5741;p200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00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00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00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00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00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00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00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00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00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00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00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00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00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00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00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00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8" name="Google Shape;5758;p200"/>
          <p:cNvSpPr txBox="1"/>
          <p:nvPr/>
        </p:nvSpPr>
        <p:spPr>
          <a:xfrm>
            <a:off x="1227600" y="1132400"/>
            <a:ext cx="33444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9" name="Google Shape;5759;p200"/>
          <p:cNvSpPr txBox="1"/>
          <p:nvPr/>
        </p:nvSpPr>
        <p:spPr>
          <a:xfrm>
            <a:off x="977325" y="1611800"/>
            <a:ext cx="71895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ggplot(data = beeData, aes(x = PPT, y = CWE))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geom_point(color = "black", pch = 21)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geom_smooth(method = "lm", se = FALSE, color = "maroon")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labs (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title = "Average Winter Precipitation and Corrected Weighted Endemism",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subtitle = "Per 15 km cells across California")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xlab("Average Precipitation (mm)")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ylab("Corrected Weighted Endemism (CWE)")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theme_minimal() +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stat_poly_eq(aes(label = paste(..eq.label.., ..rr.label.., sep = "~~~")),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label.x = "right", label.y = "top", formula = y ~ x, parse = TRUE)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4" name="Google Shape;576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449450"/>
            <a:ext cx="2671549" cy="26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Google Shape;5765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676" y="1449450"/>
            <a:ext cx="2671549" cy="26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6" name="Google Shape;5766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223" y="1449450"/>
            <a:ext cx="2671549" cy="26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67" name="Google Shape;5767;p201"/>
          <p:cNvSpPr txBox="1"/>
          <p:nvPr/>
        </p:nvSpPr>
        <p:spPr>
          <a:xfrm>
            <a:off x="323650" y="441150"/>
            <a:ext cx="2500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Winter Precipitation Over 25 Years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68" name="Google Shape;5768;p201"/>
          <p:cNvSpPr txBox="1"/>
          <p:nvPr/>
        </p:nvSpPr>
        <p:spPr>
          <a:xfrm>
            <a:off x="3075900" y="441150"/>
            <a:ext cx="2855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 Species Richness Across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69" name="Google Shape;5769;p201"/>
          <p:cNvSpPr txBox="1"/>
          <p:nvPr/>
        </p:nvSpPr>
        <p:spPr>
          <a:xfrm>
            <a:off x="6075950" y="242850"/>
            <a:ext cx="2714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Corrected Weighted Endemism of Bee Species in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3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Google Shape;5774;p202"/>
          <p:cNvSpPr txBox="1"/>
          <p:nvPr>
            <p:ph idx="8" type="title"/>
          </p:nvPr>
        </p:nvSpPr>
        <p:spPr>
          <a:xfrm>
            <a:off x="466650" y="20770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grpSp>
        <p:nvGrpSpPr>
          <p:cNvPr id="5775" name="Google Shape;5775;p202"/>
          <p:cNvGrpSpPr/>
          <p:nvPr/>
        </p:nvGrpSpPr>
        <p:grpSpPr>
          <a:xfrm flipH="1">
            <a:off x="7482119" y="141580"/>
            <a:ext cx="540962" cy="591542"/>
            <a:chOff x="2013650" y="1733325"/>
            <a:chExt cx="407750" cy="445875"/>
          </a:xfrm>
        </p:grpSpPr>
        <p:sp>
          <p:nvSpPr>
            <p:cNvPr id="5776" name="Google Shape;5776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3" name="Google Shape;5793;p202"/>
          <p:cNvGrpSpPr/>
          <p:nvPr/>
        </p:nvGrpSpPr>
        <p:grpSpPr>
          <a:xfrm>
            <a:off x="364406" y="733130"/>
            <a:ext cx="540962" cy="591542"/>
            <a:chOff x="2013650" y="1733325"/>
            <a:chExt cx="407750" cy="445875"/>
          </a:xfrm>
        </p:grpSpPr>
        <p:sp>
          <p:nvSpPr>
            <p:cNvPr id="5794" name="Google Shape;5794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1" name="Google Shape;5811;p202"/>
          <p:cNvGrpSpPr/>
          <p:nvPr/>
        </p:nvGrpSpPr>
        <p:grpSpPr>
          <a:xfrm flipH="1">
            <a:off x="8246669" y="733130"/>
            <a:ext cx="540962" cy="591542"/>
            <a:chOff x="2013650" y="1733325"/>
            <a:chExt cx="407750" cy="445875"/>
          </a:xfrm>
        </p:grpSpPr>
        <p:sp>
          <p:nvSpPr>
            <p:cNvPr id="5812" name="Google Shape;5812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9" name="Google Shape;5829;p202"/>
          <p:cNvSpPr txBox="1"/>
          <p:nvPr>
            <p:ph idx="5" type="subTitle"/>
          </p:nvPr>
        </p:nvSpPr>
        <p:spPr>
          <a:xfrm flipH="1">
            <a:off x="364400" y="3611400"/>
            <a:ext cx="24006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How this will influence bees in drier environments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0" name="Google Shape;5830;p202"/>
          <p:cNvSpPr txBox="1"/>
          <p:nvPr>
            <p:ph type="ctrTitle"/>
          </p:nvPr>
        </p:nvSpPr>
        <p:spPr>
          <a:xfrm flipH="1">
            <a:off x="1521788" y="912050"/>
            <a:ext cx="5998800" cy="7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Drier Areas are more important for bees and endemic species in California</a:t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1" name="Google Shape;5831;p202"/>
          <p:cNvSpPr txBox="1"/>
          <p:nvPr>
            <p:ph idx="2" type="ctrTitle"/>
          </p:nvPr>
        </p:nvSpPr>
        <p:spPr>
          <a:xfrm flipH="1">
            <a:off x="3106000" y="1960900"/>
            <a:ext cx="259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Protection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2" name="Google Shape;5832;p202"/>
          <p:cNvSpPr txBox="1"/>
          <p:nvPr>
            <p:ph idx="4" type="ctrTitle"/>
          </p:nvPr>
        </p:nvSpPr>
        <p:spPr>
          <a:xfrm flipH="1">
            <a:off x="364400" y="2813550"/>
            <a:ext cx="240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Climate Change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3" name="Google Shape;5833;p202"/>
          <p:cNvSpPr txBox="1"/>
          <p:nvPr>
            <p:ph idx="7" type="subTitle"/>
          </p:nvPr>
        </p:nvSpPr>
        <p:spPr>
          <a:xfrm flipH="1">
            <a:off x="3320900" y="3628300"/>
            <a:ext cx="240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Conservation of drier lands for bees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4" name="Google Shape;5834;p202"/>
          <p:cNvSpPr txBox="1"/>
          <p:nvPr>
            <p:ph idx="3" type="subTitle"/>
          </p:nvPr>
        </p:nvSpPr>
        <p:spPr>
          <a:xfrm flipH="1">
            <a:off x="6491700" y="3670200"/>
            <a:ext cx="2094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Bees moving to new habitats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35" name="Google Shape;5835;p202"/>
          <p:cNvSpPr txBox="1"/>
          <p:nvPr>
            <p:ph idx="6" type="ctrTitle"/>
          </p:nvPr>
        </p:nvSpPr>
        <p:spPr>
          <a:xfrm flipH="1">
            <a:off x="6186000" y="2813550"/>
            <a:ext cx="240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Range Shift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836" name="Google Shape;5836;p202"/>
          <p:cNvGrpSpPr/>
          <p:nvPr/>
        </p:nvGrpSpPr>
        <p:grpSpPr>
          <a:xfrm>
            <a:off x="849344" y="1324680"/>
            <a:ext cx="540962" cy="591542"/>
            <a:chOff x="2013650" y="1733325"/>
            <a:chExt cx="407750" cy="445875"/>
          </a:xfrm>
        </p:grpSpPr>
        <p:sp>
          <p:nvSpPr>
            <p:cNvPr id="5837" name="Google Shape;5837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4" name="Google Shape;5854;p202"/>
          <p:cNvGrpSpPr/>
          <p:nvPr/>
        </p:nvGrpSpPr>
        <p:grpSpPr>
          <a:xfrm flipH="1">
            <a:off x="5231344" y="1954030"/>
            <a:ext cx="540962" cy="591542"/>
            <a:chOff x="2013650" y="1733325"/>
            <a:chExt cx="407750" cy="445875"/>
          </a:xfrm>
        </p:grpSpPr>
        <p:sp>
          <p:nvSpPr>
            <p:cNvPr id="5855" name="Google Shape;5855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2" name="Google Shape;5872;p202"/>
          <p:cNvGrpSpPr/>
          <p:nvPr/>
        </p:nvGrpSpPr>
        <p:grpSpPr>
          <a:xfrm>
            <a:off x="980744" y="141580"/>
            <a:ext cx="540962" cy="591542"/>
            <a:chOff x="2013650" y="1733325"/>
            <a:chExt cx="407750" cy="445875"/>
          </a:xfrm>
        </p:grpSpPr>
        <p:sp>
          <p:nvSpPr>
            <p:cNvPr id="5873" name="Google Shape;5873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0" name="Google Shape;5890;p202"/>
          <p:cNvGrpSpPr/>
          <p:nvPr/>
        </p:nvGrpSpPr>
        <p:grpSpPr>
          <a:xfrm>
            <a:off x="3024594" y="1954030"/>
            <a:ext cx="540962" cy="591542"/>
            <a:chOff x="2013650" y="1733325"/>
            <a:chExt cx="407750" cy="445875"/>
          </a:xfrm>
        </p:grpSpPr>
        <p:sp>
          <p:nvSpPr>
            <p:cNvPr id="5891" name="Google Shape;5891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8" name="Google Shape;5908;p202"/>
          <p:cNvSpPr txBox="1"/>
          <p:nvPr>
            <p:ph idx="3" type="subTitle"/>
          </p:nvPr>
        </p:nvSpPr>
        <p:spPr>
          <a:xfrm flipH="1">
            <a:off x="3173400" y="2878350"/>
            <a:ext cx="2797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Land Management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909" name="Google Shape;5909;p202"/>
          <p:cNvGrpSpPr/>
          <p:nvPr/>
        </p:nvGrpSpPr>
        <p:grpSpPr>
          <a:xfrm flipH="1">
            <a:off x="7648394" y="1417830"/>
            <a:ext cx="540962" cy="591542"/>
            <a:chOff x="2013650" y="1733325"/>
            <a:chExt cx="407750" cy="445875"/>
          </a:xfrm>
        </p:grpSpPr>
        <p:sp>
          <p:nvSpPr>
            <p:cNvPr id="5910" name="Google Shape;5910;p20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0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0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0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0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0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0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0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0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0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0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0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0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0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0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0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0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185"/>
          <p:cNvSpPr txBox="1"/>
          <p:nvPr>
            <p:ph type="title"/>
          </p:nvPr>
        </p:nvSpPr>
        <p:spPr>
          <a:xfrm>
            <a:off x="466650" y="101525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Climate and Bees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144" name="Google Shape;5144;p185"/>
          <p:cNvGrpSpPr/>
          <p:nvPr/>
        </p:nvGrpSpPr>
        <p:grpSpPr>
          <a:xfrm flipH="1">
            <a:off x="713220" y="3354195"/>
            <a:ext cx="1399072" cy="1254380"/>
            <a:chOff x="2013650" y="1733325"/>
            <a:chExt cx="407750" cy="445875"/>
          </a:xfrm>
        </p:grpSpPr>
        <p:sp>
          <p:nvSpPr>
            <p:cNvPr id="5145" name="Google Shape;5145;p18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18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18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18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18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8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18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18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18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18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18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18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18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18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8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18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18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2" name="Google Shape;5162;p185"/>
          <p:cNvGrpSpPr/>
          <p:nvPr/>
        </p:nvGrpSpPr>
        <p:grpSpPr>
          <a:xfrm>
            <a:off x="7412544" y="539492"/>
            <a:ext cx="540962" cy="591542"/>
            <a:chOff x="2013650" y="1733325"/>
            <a:chExt cx="407750" cy="445875"/>
          </a:xfrm>
        </p:grpSpPr>
        <p:sp>
          <p:nvSpPr>
            <p:cNvPr id="5163" name="Google Shape;5163;p18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8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18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18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8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18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18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18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18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18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18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8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18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18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18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18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9" name="Google Shape;5179;p185"/>
          <p:cNvGrpSpPr/>
          <p:nvPr/>
        </p:nvGrpSpPr>
        <p:grpSpPr>
          <a:xfrm>
            <a:off x="6853183" y="354487"/>
            <a:ext cx="338881" cy="370032"/>
            <a:chOff x="2013650" y="1733325"/>
            <a:chExt cx="407750" cy="445875"/>
          </a:xfrm>
        </p:grpSpPr>
        <p:sp>
          <p:nvSpPr>
            <p:cNvPr id="5180" name="Google Shape;5180;p18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18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18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18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18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18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18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18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18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18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18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18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18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18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18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18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18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7" name="Google Shape;5197;p185"/>
          <p:cNvSpPr txBox="1"/>
          <p:nvPr/>
        </p:nvSpPr>
        <p:spPr>
          <a:xfrm>
            <a:off x="225625" y="1248848"/>
            <a:ext cx="37407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-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Temperatures to rise 1-7 ᐤC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-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Drier seasonal conditions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-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1600 bee species in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198" name="Google Shape;519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300" y="1329275"/>
            <a:ext cx="4739300" cy="31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0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3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Next Steps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932" name="Google Shape;5932;p203"/>
          <p:cNvGrpSpPr/>
          <p:nvPr/>
        </p:nvGrpSpPr>
        <p:grpSpPr>
          <a:xfrm>
            <a:off x="369269" y="1457680"/>
            <a:ext cx="540962" cy="591542"/>
            <a:chOff x="2013650" y="1733325"/>
            <a:chExt cx="407750" cy="445875"/>
          </a:xfrm>
        </p:grpSpPr>
        <p:sp>
          <p:nvSpPr>
            <p:cNvPr id="5933" name="Google Shape;5933;p203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03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03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03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03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03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03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03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03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03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03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03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03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03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03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03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03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0" name="Google Shape;5950;p203"/>
          <p:cNvSpPr txBox="1"/>
          <p:nvPr/>
        </p:nvSpPr>
        <p:spPr>
          <a:xfrm>
            <a:off x="910225" y="1457675"/>
            <a:ext cx="41235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Learning more about bees in drier communities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951" name="Google Shape;5951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21" y="1229975"/>
            <a:ext cx="3590499" cy="282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2" name="Google Shape;5952;p203"/>
          <p:cNvGrpSpPr/>
          <p:nvPr/>
        </p:nvGrpSpPr>
        <p:grpSpPr>
          <a:xfrm>
            <a:off x="369269" y="2487655"/>
            <a:ext cx="540962" cy="591542"/>
            <a:chOff x="2013650" y="1733325"/>
            <a:chExt cx="407750" cy="445875"/>
          </a:xfrm>
        </p:grpSpPr>
        <p:sp>
          <p:nvSpPr>
            <p:cNvPr id="5953" name="Google Shape;5953;p203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03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03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03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03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03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3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3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3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3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3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3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3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3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3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3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3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0" name="Google Shape;5970;p203"/>
          <p:cNvSpPr txBox="1"/>
          <p:nvPr/>
        </p:nvSpPr>
        <p:spPr>
          <a:xfrm>
            <a:off x="910225" y="2571750"/>
            <a:ext cx="4123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Explore more climate variables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4" name="Shape 5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5" name="Google Shape;5975;p204"/>
          <p:cNvSpPr txBox="1"/>
          <p:nvPr>
            <p:ph type="ctrTitle"/>
          </p:nvPr>
        </p:nvSpPr>
        <p:spPr>
          <a:xfrm flipH="1">
            <a:off x="764825" y="0"/>
            <a:ext cx="45027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ic Sans MS"/>
                <a:ea typeface="Comic Sans MS"/>
                <a:cs typeface="Comic Sans MS"/>
                <a:sym typeface="Comic Sans MS"/>
              </a:rPr>
              <a:t>Acknowledgements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76" name="Google Shape;5976;p204"/>
          <p:cNvSpPr txBox="1"/>
          <p:nvPr>
            <p:ph idx="1" type="subTitle"/>
          </p:nvPr>
        </p:nvSpPr>
        <p:spPr>
          <a:xfrm flipH="1">
            <a:off x="764825" y="693950"/>
            <a:ext cx="3981600" cy="20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Dr. Gretchen LeBuhn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Denzill Loe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Gilbert Fabian Alarcon-Cruz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Chloe Martin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PINC Summer Program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Genentech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977" name="Google Shape;5977;p204"/>
          <p:cNvGrpSpPr/>
          <p:nvPr/>
        </p:nvGrpSpPr>
        <p:grpSpPr>
          <a:xfrm flipH="1">
            <a:off x="713221" y="3047482"/>
            <a:ext cx="1052997" cy="1151254"/>
            <a:chOff x="5949775" y="2481625"/>
            <a:chExt cx="407775" cy="445825"/>
          </a:xfrm>
        </p:grpSpPr>
        <p:sp>
          <p:nvSpPr>
            <p:cNvPr id="5978" name="Google Shape;5978;p204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04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04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04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04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04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04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04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04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04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04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04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04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04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04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04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04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04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6" name="Google Shape;5996;p204"/>
          <p:cNvSpPr/>
          <p:nvPr/>
        </p:nvSpPr>
        <p:spPr>
          <a:xfrm>
            <a:off x="1766225" y="3047470"/>
            <a:ext cx="2761175" cy="2578025"/>
          </a:xfrm>
          <a:custGeom>
            <a:rect b="b" l="l" r="r" t="t"/>
            <a:pathLst>
              <a:path extrusionOk="0" h="103121" w="110447">
                <a:moveTo>
                  <a:pt x="0" y="29207"/>
                </a:moveTo>
                <a:cubicBezTo>
                  <a:pt x="4147" y="34184"/>
                  <a:pt x="14248" y="33475"/>
                  <a:pt x="19431" y="29588"/>
                </a:cubicBezTo>
                <a:cubicBezTo>
                  <a:pt x="26772" y="24083"/>
                  <a:pt x="32370" y="16390"/>
                  <a:pt x="40005" y="11300"/>
                </a:cubicBezTo>
                <a:cubicBezTo>
                  <a:pt x="58185" y="-820"/>
                  <a:pt x="90087" y="-5674"/>
                  <a:pt x="105537" y="9776"/>
                </a:cubicBezTo>
                <a:cubicBezTo>
                  <a:pt x="110489" y="14728"/>
                  <a:pt x="112760" y="26660"/>
                  <a:pt x="107061" y="30731"/>
                </a:cubicBezTo>
                <a:cubicBezTo>
                  <a:pt x="93066" y="40727"/>
                  <a:pt x="69999" y="35695"/>
                  <a:pt x="58674" y="48638"/>
                </a:cubicBezTo>
                <a:cubicBezTo>
                  <a:pt x="50186" y="58339"/>
                  <a:pt x="50459" y="75005"/>
                  <a:pt x="54864" y="87119"/>
                </a:cubicBezTo>
                <a:cubicBezTo>
                  <a:pt x="57055" y="93144"/>
                  <a:pt x="62665" y="97387"/>
                  <a:pt x="65532" y="10312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pic>
        <p:nvPicPr>
          <p:cNvPr id="5997" name="Google Shape;5997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75" y="782450"/>
            <a:ext cx="3798639" cy="1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Google Shape;5998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077" y="2159212"/>
            <a:ext cx="3798650" cy="116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Google Shape;5999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500" y="3812451"/>
            <a:ext cx="4576236" cy="11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4" name="Google Shape;6004;p205"/>
          <p:cNvPicPr preferRelativeResize="0"/>
          <p:nvPr/>
        </p:nvPicPr>
        <p:blipFill rotWithShape="1">
          <a:blip r:embed="rId3">
            <a:alphaModFix/>
          </a:blip>
          <a:srcRect b="38" l="0" r="438" t="4959"/>
          <a:stretch/>
        </p:blipFill>
        <p:spPr>
          <a:xfrm>
            <a:off x="2258950" y="539500"/>
            <a:ext cx="5351885" cy="4249898"/>
          </a:xfrm>
          <a:prstGeom prst="rect">
            <a:avLst/>
          </a:prstGeom>
          <a:noFill/>
          <a:ln>
            <a:noFill/>
          </a:ln>
        </p:spPr>
      </p:pic>
      <p:sp>
        <p:nvSpPr>
          <p:cNvPr id="6005" name="Google Shape;6005;p205"/>
          <p:cNvSpPr txBox="1"/>
          <p:nvPr>
            <p:ph type="title"/>
          </p:nvPr>
        </p:nvSpPr>
        <p:spPr>
          <a:xfrm>
            <a:off x="140450" y="56650"/>
            <a:ext cx="21819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Species Richness Per Cell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6" name="Google Shape;6006;p205"/>
          <p:cNvGrpSpPr/>
          <p:nvPr/>
        </p:nvGrpSpPr>
        <p:grpSpPr>
          <a:xfrm>
            <a:off x="8607480" y="2632714"/>
            <a:ext cx="474825" cy="519221"/>
            <a:chOff x="2013650" y="1733325"/>
            <a:chExt cx="407750" cy="445875"/>
          </a:xfrm>
        </p:grpSpPr>
        <p:sp>
          <p:nvSpPr>
            <p:cNvPr id="6007" name="Google Shape;6007;p20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0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0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0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0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0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0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0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0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0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0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0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0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0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0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0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0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24" name="Google Shape;6024;p205"/>
          <p:cNvPicPr preferRelativeResize="0"/>
          <p:nvPr/>
        </p:nvPicPr>
        <p:blipFill rotWithShape="1">
          <a:blip r:embed="rId4">
            <a:alphaModFix/>
          </a:blip>
          <a:srcRect b="12405" l="6851" r="13288" t="14665"/>
          <a:stretch/>
        </p:blipFill>
        <p:spPr>
          <a:xfrm rot="61">
            <a:off x="1906525" y="2205166"/>
            <a:ext cx="3166250" cy="2355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5" name="Google Shape;6025;p205"/>
          <p:cNvGrpSpPr/>
          <p:nvPr/>
        </p:nvGrpSpPr>
        <p:grpSpPr>
          <a:xfrm>
            <a:off x="-8" y="1804377"/>
            <a:ext cx="474825" cy="519221"/>
            <a:chOff x="2013650" y="1733325"/>
            <a:chExt cx="407750" cy="445875"/>
          </a:xfrm>
        </p:grpSpPr>
        <p:sp>
          <p:nvSpPr>
            <p:cNvPr id="6026" name="Google Shape;6026;p20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0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0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0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0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0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0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0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0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0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0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0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0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0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0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0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0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3" name="Google Shape;6043;p205"/>
          <p:cNvGrpSpPr/>
          <p:nvPr/>
        </p:nvGrpSpPr>
        <p:grpSpPr>
          <a:xfrm rot="-2310690">
            <a:off x="7597001" y="3949997"/>
            <a:ext cx="474824" cy="519221"/>
            <a:chOff x="2013650" y="1733325"/>
            <a:chExt cx="407750" cy="445875"/>
          </a:xfrm>
        </p:grpSpPr>
        <p:sp>
          <p:nvSpPr>
            <p:cNvPr id="6044" name="Google Shape;6044;p20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0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0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0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0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0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0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0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0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0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0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0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0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0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0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0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0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1" name="Google Shape;6061;p205"/>
          <p:cNvGrpSpPr/>
          <p:nvPr/>
        </p:nvGrpSpPr>
        <p:grpSpPr>
          <a:xfrm rot="-2457479">
            <a:off x="119630" y="3204922"/>
            <a:ext cx="404947" cy="444107"/>
            <a:chOff x="2013650" y="1733325"/>
            <a:chExt cx="407750" cy="445875"/>
          </a:xfrm>
        </p:grpSpPr>
        <p:sp>
          <p:nvSpPr>
            <p:cNvPr id="6062" name="Google Shape;6062;p20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0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0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0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0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0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0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0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0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0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0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0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0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05"/>
            <p:cNvSpPr/>
            <p:nvPr/>
          </p:nvSpPr>
          <p:spPr>
            <a:xfrm>
              <a:off x="2302021" y="2047591"/>
              <a:ext cx="112189" cy="62215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0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0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0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79" name="Google Shape;6079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600" y="636102"/>
            <a:ext cx="2515860" cy="2515835"/>
          </a:xfrm>
          <a:prstGeom prst="rect">
            <a:avLst/>
          </a:prstGeom>
          <a:noFill/>
          <a:ln>
            <a:noFill/>
          </a:ln>
        </p:spPr>
      </p:pic>
      <p:sp>
        <p:nvSpPr>
          <p:cNvPr id="6080" name="Google Shape;6080;p205"/>
          <p:cNvSpPr txBox="1"/>
          <p:nvPr/>
        </p:nvSpPr>
        <p:spPr>
          <a:xfrm>
            <a:off x="357950" y="2461525"/>
            <a:ext cx="626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probably not needed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2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186"/>
          <p:cNvSpPr txBox="1"/>
          <p:nvPr>
            <p:ph idx="8" type="title"/>
          </p:nvPr>
        </p:nvSpPr>
        <p:spPr>
          <a:xfrm>
            <a:off x="466650" y="284475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Conserve Bees?</a:t>
            </a:r>
            <a:endParaRPr/>
          </a:p>
        </p:txBody>
      </p:sp>
      <p:grpSp>
        <p:nvGrpSpPr>
          <p:cNvPr id="5204" name="Google Shape;5204;p186"/>
          <p:cNvGrpSpPr/>
          <p:nvPr/>
        </p:nvGrpSpPr>
        <p:grpSpPr>
          <a:xfrm flipH="1">
            <a:off x="7848119" y="741105"/>
            <a:ext cx="540962" cy="591542"/>
            <a:chOff x="2013650" y="1733325"/>
            <a:chExt cx="407750" cy="445875"/>
          </a:xfrm>
        </p:grpSpPr>
        <p:sp>
          <p:nvSpPr>
            <p:cNvPr id="5205" name="Google Shape;5205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2" name="Google Shape;5222;p186"/>
          <p:cNvGrpSpPr/>
          <p:nvPr/>
        </p:nvGrpSpPr>
        <p:grpSpPr>
          <a:xfrm>
            <a:off x="2070906" y="1405705"/>
            <a:ext cx="540962" cy="591542"/>
            <a:chOff x="2013650" y="1733325"/>
            <a:chExt cx="407750" cy="445875"/>
          </a:xfrm>
        </p:grpSpPr>
        <p:sp>
          <p:nvSpPr>
            <p:cNvPr id="5223" name="Google Shape;5223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0" name="Google Shape;5240;p186"/>
          <p:cNvGrpSpPr/>
          <p:nvPr/>
        </p:nvGrpSpPr>
        <p:grpSpPr>
          <a:xfrm flipH="1">
            <a:off x="7443669" y="4312805"/>
            <a:ext cx="540962" cy="591542"/>
            <a:chOff x="2013650" y="1733325"/>
            <a:chExt cx="407750" cy="445875"/>
          </a:xfrm>
        </p:grpSpPr>
        <p:sp>
          <p:nvSpPr>
            <p:cNvPr id="5241" name="Google Shape;5241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8" name="Google Shape;5258;p186"/>
          <p:cNvSpPr txBox="1"/>
          <p:nvPr>
            <p:ph idx="1" type="subTitle"/>
          </p:nvPr>
        </p:nvSpPr>
        <p:spPr>
          <a:xfrm flipH="1">
            <a:off x="3323725" y="1965825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75% of flowering plant pollination is done by bees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59" name="Google Shape;5259;p186"/>
          <p:cNvSpPr txBox="1"/>
          <p:nvPr>
            <p:ph idx="5" type="subTitle"/>
          </p:nvPr>
        </p:nvSpPr>
        <p:spPr>
          <a:xfrm flipH="1">
            <a:off x="1716725" y="3729000"/>
            <a:ext cx="2094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One out of every four bites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0" name="Google Shape;5260;p186"/>
          <p:cNvSpPr txBox="1"/>
          <p:nvPr>
            <p:ph type="ctrTitle"/>
          </p:nvPr>
        </p:nvSpPr>
        <p:spPr>
          <a:xfrm flipH="1">
            <a:off x="3323725" y="1515400"/>
            <a:ext cx="2094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ic Sans MS"/>
                <a:ea typeface="Comic Sans MS"/>
                <a:cs typeface="Comic Sans MS"/>
                <a:sym typeface="Comic Sans MS"/>
              </a:rPr>
              <a:t>Pollination</a:t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1" name="Google Shape;5261;p186"/>
          <p:cNvSpPr txBox="1"/>
          <p:nvPr>
            <p:ph idx="2" type="ctrTitle"/>
          </p:nvPr>
        </p:nvSpPr>
        <p:spPr>
          <a:xfrm flipH="1">
            <a:off x="5728575" y="1515400"/>
            <a:ext cx="259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Economic Value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2" name="Google Shape;5262;p186"/>
          <p:cNvSpPr txBox="1"/>
          <p:nvPr>
            <p:ph idx="4" type="ctrTitle"/>
          </p:nvPr>
        </p:nvSpPr>
        <p:spPr>
          <a:xfrm flipH="1">
            <a:off x="1563875" y="3169325"/>
            <a:ext cx="240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Agriculture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3" name="Google Shape;5263;p186"/>
          <p:cNvSpPr txBox="1"/>
          <p:nvPr>
            <p:ph idx="7" type="subTitle"/>
          </p:nvPr>
        </p:nvSpPr>
        <p:spPr>
          <a:xfrm flipH="1">
            <a:off x="4248925" y="3670200"/>
            <a:ext cx="2094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80% of flowering plants worldwide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4" name="Google Shape;5264;p186"/>
          <p:cNvSpPr txBox="1"/>
          <p:nvPr>
            <p:ph idx="3" type="subTitle"/>
          </p:nvPr>
        </p:nvSpPr>
        <p:spPr>
          <a:xfrm flipH="1">
            <a:off x="6054600" y="1997250"/>
            <a:ext cx="2094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$15 billion crop value annually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65" name="Google Shape;5265;p186"/>
          <p:cNvSpPr txBox="1"/>
          <p:nvPr>
            <p:ph idx="6" type="ctrTitle"/>
          </p:nvPr>
        </p:nvSpPr>
        <p:spPr>
          <a:xfrm flipH="1">
            <a:off x="4096075" y="3169325"/>
            <a:ext cx="240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Global Impact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266" name="Google Shape;5266;p186"/>
          <p:cNvGrpSpPr/>
          <p:nvPr/>
        </p:nvGrpSpPr>
        <p:grpSpPr>
          <a:xfrm>
            <a:off x="1273894" y="2275980"/>
            <a:ext cx="540962" cy="591542"/>
            <a:chOff x="2013650" y="1733325"/>
            <a:chExt cx="407750" cy="445875"/>
          </a:xfrm>
        </p:grpSpPr>
        <p:sp>
          <p:nvSpPr>
            <p:cNvPr id="5267" name="Google Shape;5267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4" name="Google Shape;5284;p186"/>
          <p:cNvGrpSpPr/>
          <p:nvPr/>
        </p:nvGrpSpPr>
        <p:grpSpPr>
          <a:xfrm flipH="1">
            <a:off x="6902719" y="3638030"/>
            <a:ext cx="540962" cy="591542"/>
            <a:chOff x="2013650" y="1733325"/>
            <a:chExt cx="407750" cy="445875"/>
          </a:xfrm>
        </p:grpSpPr>
        <p:sp>
          <p:nvSpPr>
            <p:cNvPr id="5285" name="Google Shape;5285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2" name="Google Shape;5302;p186"/>
          <p:cNvGrpSpPr/>
          <p:nvPr/>
        </p:nvGrpSpPr>
        <p:grpSpPr>
          <a:xfrm>
            <a:off x="818094" y="1178180"/>
            <a:ext cx="540962" cy="591542"/>
            <a:chOff x="2013650" y="1733325"/>
            <a:chExt cx="407750" cy="445875"/>
          </a:xfrm>
        </p:grpSpPr>
        <p:sp>
          <p:nvSpPr>
            <p:cNvPr id="5303" name="Google Shape;5303;p186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186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186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186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186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186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186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186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186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186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186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186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186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186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186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186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186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3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p187"/>
          <p:cNvSpPr txBox="1"/>
          <p:nvPr>
            <p:ph type="title"/>
          </p:nvPr>
        </p:nvSpPr>
        <p:spPr>
          <a:xfrm>
            <a:off x="466650" y="20770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Bee Diversity and Endemism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25" name="Google Shape;5325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00" y="995188"/>
            <a:ext cx="2368059" cy="38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6" name="Google Shape;5326;p187"/>
          <p:cNvSpPr txBox="1"/>
          <p:nvPr/>
        </p:nvSpPr>
        <p:spPr>
          <a:xfrm>
            <a:off x="3590250" y="1096850"/>
            <a:ext cx="49503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Char char="-"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Species richness = number of species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Char char="-"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Endemism = # unique to region species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Char char="-"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Vulnerable</a:t>
            </a: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extinction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Char char="-"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Adapted</a:t>
            </a: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specific habitat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mic Sans MS"/>
              <a:buChar char="-"/>
            </a:pP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endemic species means more biodiversity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327" name="Google Shape;5327;p187"/>
          <p:cNvGrpSpPr/>
          <p:nvPr/>
        </p:nvGrpSpPr>
        <p:grpSpPr>
          <a:xfrm flipH="1">
            <a:off x="4260795" y="3457195"/>
            <a:ext cx="1399072" cy="1254380"/>
            <a:chOff x="2013650" y="1733325"/>
            <a:chExt cx="407750" cy="445875"/>
          </a:xfrm>
        </p:grpSpPr>
        <p:sp>
          <p:nvSpPr>
            <p:cNvPr id="5328" name="Google Shape;5328;p18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18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18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18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18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18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18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18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18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18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18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18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18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18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18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18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18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5" name="Google Shape;5345;p187"/>
          <p:cNvGrpSpPr/>
          <p:nvPr/>
        </p:nvGrpSpPr>
        <p:grpSpPr>
          <a:xfrm flipH="1">
            <a:off x="6902719" y="4085305"/>
            <a:ext cx="540962" cy="591542"/>
            <a:chOff x="2013650" y="1733325"/>
            <a:chExt cx="407750" cy="445875"/>
          </a:xfrm>
        </p:grpSpPr>
        <p:sp>
          <p:nvSpPr>
            <p:cNvPr id="5346" name="Google Shape;5346;p18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18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18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18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18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18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18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18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18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18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18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18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18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18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8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18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18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3" name="Google Shape;5363;p187"/>
          <p:cNvGrpSpPr/>
          <p:nvPr/>
        </p:nvGrpSpPr>
        <p:grpSpPr>
          <a:xfrm flipH="1">
            <a:off x="6361769" y="3139855"/>
            <a:ext cx="540962" cy="591542"/>
            <a:chOff x="2013650" y="1733325"/>
            <a:chExt cx="407750" cy="445875"/>
          </a:xfrm>
        </p:grpSpPr>
        <p:sp>
          <p:nvSpPr>
            <p:cNvPr id="5364" name="Google Shape;5364;p18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18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18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18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18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18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18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18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18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18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18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18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18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18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18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18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18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84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p188"/>
          <p:cNvSpPr/>
          <p:nvPr/>
        </p:nvSpPr>
        <p:spPr>
          <a:xfrm>
            <a:off x="1244288" y="2917948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6" name="Google Shape;5386;p188"/>
          <p:cNvSpPr/>
          <p:nvPr/>
        </p:nvSpPr>
        <p:spPr>
          <a:xfrm>
            <a:off x="1244299" y="1141700"/>
            <a:ext cx="1020604" cy="1159816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7" name="Google Shape;5387;p188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Research Questions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88" name="Google Shape;5388;p188"/>
          <p:cNvSpPr txBox="1"/>
          <p:nvPr>
            <p:ph idx="1" type="subTitle"/>
          </p:nvPr>
        </p:nvSpPr>
        <p:spPr>
          <a:xfrm flipH="1">
            <a:off x="3310825" y="207672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89" name="Google Shape;5389;p188"/>
          <p:cNvSpPr txBox="1"/>
          <p:nvPr>
            <p:ph idx="4" type="subTitle"/>
          </p:nvPr>
        </p:nvSpPr>
        <p:spPr>
          <a:xfrm flipH="1">
            <a:off x="2621750" y="1348688"/>
            <a:ext cx="60627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Where are the centers of diversity for bees?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90" name="Google Shape;5390;p188"/>
          <p:cNvSpPr txBox="1"/>
          <p:nvPr>
            <p:ph idx="6" type="subTitle"/>
          </p:nvPr>
        </p:nvSpPr>
        <p:spPr>
          <a:xfrm flipH="1">
            <a:off x="2621750" y="3172850"/>
            <a:ext cx="62853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Hypothesis: Centers of diversity will be in regions with low levels of rainfall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91" name="Google Shape;5391;p188"/>
          <p:cNvSpPr txBox="1"/>
          <p:nvPr>
            <p:ph idx="8" type="title"/>
          </p:nvPr>
        </p:nvSpPr>
        <p:spPr>
          <a:xfrm>
            <a:off x="1092789" y="1432706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92" name="Google Shape;5392;p188"/>
          <p:cNvSpPr txBox="1"/>
          <p:nvPr>
            <p:ph idx="7" type="title"/>
          </p:nvPr>
        </p:nvSpPr>
        <p:spPr>
          <a:xfrm>
            <a:off x="1092789" y="3208993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93" name="Google Shape;5393;p188"/>
          <p:cNvSpPr txBox="1"/>
          <p:nvPr>
            <p:ph idx="1" type="subTitle"/>
          </p:nvPr>
        </p:nvSpPr>
        <p:spPr>
          <a:xfrm flipH="1">
            <a:off x="3310825" y="401317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189"/>
          <p:cNvSpPr/>
          <p:nvPr/>
        </p:nvSpPr>
        <p:spPr>
          <a:xfrm>
            <a:off x="1069100" y="1529150"/>
            <a:ext cx="7095600" cy="311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9" name="Google Shape;5399;p18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Methods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400" name="Google Shape;5400;p189"/>
          <p:cNvGrpSpPr/>
          <p:nvPr/>
        </p:nvGrpSpPr>
        <p:grpSpPr>
          <a:xfrm>
            <a:off x="2312119" y="665605"/>
            <a:ext cx="540962" cy="591542"/>
            <a:chOff x="2013650" y="1733325"/>
            <a:chExt cx="407750" cy="445875"/>
          </a:xfrm>
        </p:grpSpPr>
        <p:sp>
          <p:nvSpPr>
            <p:cNvPr id="5401" name="Google Shape;5401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8" name="Google Shape;5418;p189"/>
          <p:cNvSpPr txBox="1"/>
          <p:nvPr/>
        </p:nvSpPr>
        <p:spPr>
          <a:xfrm>
            <a:off x="915600" y="142887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9" name="Google Shape;5419;p189"/>
          <p:cNvSpPr txBox="1"/>
          <p:nvPr/>
        </p:nvSpPr>
        <p:spPr>
          <a:xfrm>
            <a:off x="1907313" y="1620300"/>
            <a:ext cx="5447400" cy="28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Utilized a dataset from Dr. Gretchen LeBuhn and graduate student Gilbert Alarcon-Cruz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Downloaded precipitation data and estimated average precipitation for each grid cell using ArcGIS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Created a linear model to identify any relationships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20" name="Google Shape;5420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63800" cy="176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1" name="Google Shape;5421;p189"/>
          <p:cNvGrpSpPr/>
          <p:nvPr/>
        </p:nvGrpSpPr>
        <p:grpSpPr>
          <a:xfrm flipH="1">
            <a:off x="6638044" y="665605"/>
            <a:ext cx="540962" cy="591542"/>
            <a:chOff x="2013650" y="1733325"/>
            <a:chExt cx="407750" cy="445875"/>
          </a:xfrm>
        </p:grpSpPr>
        <p:sp>
          <p:nvSpPr>
            <p:cNvPr id="5422" name="Google Shape;5422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3" name="Google Shape;5423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4" name="Google Shape;5424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5" name="Google Shape;5425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6" name="Google Shape;5426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7" name="Google Shape;5427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8" name="Google Shape;5428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9" name="Google Shape;5429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0" name="Google Shape;5430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1" name="Google Shape;5431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2" name="Google Shape;5432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3" name="Google Shape;5433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4" name="Google Shape;5434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5" name="Google Shape;5435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6" name="Google Shape;5436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7" name="Google Shape;5437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8" name="Google Shape;5438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439" name="Google Shape;5439;p189"/>
          <p:cNvGrpSpPr/>
          <p:nvPr/>
        </p:nvGrpSpPr>
        <p:grpSpPr>
          <a:xfrm flipH="1">
            <a:off x="466719" y="2085580"/>
            <a:ext cx="540962" cy="591542"/>
            <a:chOff x="2013650" y="1733325"/>
            <a:chExt cx="407750" cy="445875"/>
          </a:xfrm>
        </p:grpSpPr>
        <p:sp>
          <p:nvSpPr>
            <p:cNvPr id="5440" name="Google Shape;5440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1" name="Google Shape;5441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2" name="Google Shape;5442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3" name="Google Shape;5443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4" name="Google Shape;5444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5" name="Google Shape;5445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6" name="Google Shape;5446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7" name="Google Shape;5447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8" name="Google Shape;5448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9" name="Google Shape;5449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0" name="Google Shape;5450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1" name="Google Shape;5451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2" name="Google Shape;5452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3" name="Google Shape;5453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4" name="Google Shape;5454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5" name="Google Shape;5455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6" name="Google Shape;5456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457" name="Google Shape;5457;p189"/>
          <p:cNvGrpSpPr/>
          <p:nvPr/>
        </p:nvGrpSpPr>
        <p:grpSpPr>
          <a:xfrm flipH="1">
            <a:off x="7889819" y="3661155"/>
            <a:ext cx="540962" cy="591542"/>
            <a:chOff x="2013650" y="1733325"/>
            <a:chExt cx="407750" cy="445875"/>
          </a:xfrm>
        </p:grpSpPr>
        <p:sp>
          <p:nvSpPr>
            <p:cNvPr id="5458" name="Google Shape;5458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9" name="Google Shape;5459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0" name="Google Shape;5460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1" name="Google Shape;5461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2" name="Google Shape;5462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3" name="Google Shape;5463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4" name="Google Shape;5464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5" name="Google Shape;5465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6" name="Google Shape;5466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7" name="Google Shape;5467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8" name="Google Shape;5468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9" name="Google Shape;5469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0" name="Google Shape;5470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1" name="Google Shape;5471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2" name="Google Shape;5472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3" name="Google Shape;5473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4" name="Google Shape;5474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475" name="Google Shape;5475;p189"/>
          <p:cNvGrpSpPr/>
          <p:nvPr/>
        </p:nvGrpSpPr>
        <p:grpSpPr>
          <a:xfrm>
            <a:off x="713219" y="3661155"/>
            <a:ext cx="540962" cy="591542"/>
            <a:chOff x="2013650" y="1733325"/>
            <a:chExt cx="407750" cy="445875"/>
          </a:xfrm>
        </p:grpSpPr>
        <p:sp>
          <p:nvSpPr>
            <p:cNvPr id="5476" name="Google Shape;5476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3" name="Google Shape;5493;p189"/>
          <p:cNvGrpSpPr/>
          <p:nvPr/>
        </p:nvGrpSpPr>
        <p:grpSpPr>
          <a:xfrm>
            <a:off x="8032119" y="2032780"/>
            <a:ext cx="540962" cy="591542"/>
            <a:chOff x="2013650" y="1733325"/>
            <a:chExt cx="407750" cy="445875"/>
          </a:xfrm>
        </p:grpSpPr>
        <p:sp>
          <p:nvSpPr>
            <p:cNvPr id="5494" name="Google Shape;5494;p18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18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18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18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18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18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18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18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18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18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18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18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18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18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18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18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18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p190"/>
          <p:cNvSpPr/>
          <p:nvPr/>
        </p:nvSpPr>
        <p:spPr>
          <a:xfrm>
            <a:off x="1244288" y="2917948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6" name="Google Shape;5516;p190"/>
          <p:cNvSpPr/>
          <p:nvPr/>
        </p:nvSpPr>
        <p:spPr>
          <a:xfrm>
            <a:off x="1244299" y="1141700"/>
            <a:ext cx="1020604" cy="1159816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7" name="Google Shape;5517;p190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Research Questions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18" name="Google Shape;5518;p190"/>
          <p:cNvSpPr txBox="1"/>
          <p:nvPr>
            <p:ph idx="1" type="subTitle"/>
          </p:nvPr>
        </p:nvSpPr>
        <p:spPr>
          <a:xfrm flipH="1">
            <a:off x="3310825" y="207672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19" name="Google Shape;5519;p190"/>
          <p:cNvSpPr txBox="1"/>
          <p:nvPr>
            <p:ph idx="4" type="subTitle"/>
          </p:nvPr>
        </p:nvSpPr>
        <p:spPr>
          <a:xfrm flipH="1">
            <a:off x="2692050" y="1264700"/>
            <a:ext cx="60627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Where are the centers of diversity for bees?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20" name="Google Shape;5520;p190"/>
          <p:cNvSpPr txBox="1"/>
          <p:nvPr>
            <p:ph idx="6" type="subTitle"/>
          </p:nvPr>
        </p:nvSpPr>
        <p:spPr>
          <a:xfrm flipH="1">
            <a:off x="2642100" y="3136700"/>
            <a:ext cx="62853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Hypothesis: Centers of diversity will be in regions with low levels of rainfall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21" name="Google Shape;5521;p190"/>
          <p:cNvSpPr txBox="1"/>
          <p:nvPr>
            <p:ph idx="8" type="title"/>
          </p:nvPr>
        </p:nvSpPr>
        <p:spPr>
          <a:xfrm>
            <a:off x="1092789" y="1432706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5522" name="Google Shape;5522;p190"/>
          <p:cNvSpPr txBox="1"/>
          <p:nvPr>
            <p:ph idx="7" type="title"/>
          </p:nvPr>
        </p:nvSpPr>
        <p:spPr>
          <a:xfrm>
            <a:off x="1092789" y="3208993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5523" name="Google Shape;5523;p190"/>
          <p:cNvSpPr txBox="1"/>
          <p:nvPr>
            <p:ph idx="1" type="subTitle"/>
          </p:nvPr>
        </p:nvSpPr>
        <p:spPr>
          <a:xfrm flipH="1">
            <a:off x="3310825" y="4013175"/>
            <a:ext cx="3163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Species Richness</a:t>
            </a:r>
            <a:endParaRPr sz="20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Endemism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7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8" name="Google Shape;552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537" y="211475"/>
            <a:ext cx="4822180" cy="48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9" name="Google Shape;5529;p191"/>
          <p:cNvSpPr txBox="1"/>
          <p:nvPr/>
        </p:nvSpPr>
        <p:spPr>
          <a:xfrm>
            <a:off x="500125" y="847775"/>
            <a:ext cx="2653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Winter Precipitation Over 25 years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4" name="Google Shape;553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15" y="160650"/>
            <a:ext cx="4822180" cy="48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5" name="Google Shape;5535;p192"/>
          <p:cNvSpPr txBox="1"/>
          <p:nvPr/>
        </p:nvSpPr>
        <p:spPr>
          <a:xfrm>
            <a:off x="367975" y="705450"/>
            <a:ext cx="27648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 Species Richness Across California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536" name="Google Shape;5536;p192"/>
          <p:cNvGrpSpPr/>
          <p:nvPr/>
        </p:nvGrpSpPr>
        <p:grpSpPr>
          <a:xfrm>
            <a:off x="2815419" y="4470680"/>
            <a:ext cx="540962" cy="591542"/>
            <a:chOff x="2013650" y="1733325"/>
            <a:chExt cx="407750" cy="445875"/>
          </a:xfrm>
        </p:grpSpPr>
        <p:sp>
          <p:nvSpPr>
            <p:cNvPr id="5537" name="Google Shape;5537;p19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38" name="Google Shape;5538;p19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39" name="Google Shape;5539;p19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0" name="Google Shape;5540;p19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1" name="Google Shape;5541;p19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2" name="Google Shape;5542;p19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3" name="Google Shape;5543;p19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4" name="Google Shape;5544;p19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5" name="Google Shape;5545;p19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6" name="Google Shape;5546;p19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7" name="Google Shape;5547;p19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8" name="Google Shape;5548;p19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9" name="Google Shape;5549;p19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50" name="Google Shape;5550;p19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51" name="Google Shape;5551;p19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52" name="Google Shape;5552;p19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53" name="Google Shape;5553;p19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